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54"/>
  </p:notesMasterIdLst>
  <p:sldIdLst>
    <p:sldId id="256" r:id="rId2"/>
    <p:sldId id="306" r:id="rId3"/>
    <p:sldId id="307" r:id="rId4"/>
    <p:sldId id="308" r:id="rId5"/>
    <p:sldId id="311" r:id="rId6"/>
    <p:sldId id="310" r:id="rId7"/>
    <p:sldId id="309" r:id="rId8"/>
    <p:sldId id="312" r:id="rId9"/>
    <p:sldId id="313" r:id="rId10"/>
    <p:sldId id="314" r:id="rId11"/>
    <p:sldId id="315" r:id="rId12"/>
    <p:sldId id="316" r:id="rId13"/>
    <p:sldId id="317" r:id="rId14"/>
    <p:sldId id="318" r:id="rId15"/>
    <p:sldId id="319" r:id="rId16"/>
    <p:sldId id="320" r:id="rId17"/>
    <p:sldId id="321" r:id="rId18"/>
    <p:sldId id="322" r:id="rId19"/>
    <p:sldId id="323" r:id="rId20"/>
    <p:sldId id="324" r:id="rId21"/>
    <p:sldId id="325" r:id="rId22"/>
    <p:sldId id="327" r:id="rId23"/>
    <p:sldId id="328" r:id="rId24"/>
    <p:sldId id="329" r:id="rId25"/>
    <p:sldId id="330" r:id="rId26"/>
    <p:sldId id="331" r:id="rId27"/>
    <p:sldId id="332" r:id="rId28"/>
    <p:sldId id="333" r:id="rId29"/>
    <p:sldId id="334" r:id="rId30"/>
    <p:sldId id="335" r:id="rId31"/>
    <p:sldId id="336" r:id="rId32"/>
    <p:sldId id="337" r:id="rId33"/>
    <p:sldId id="338" r:id="rId34"/>
    <p:sldId id="339" r:id="rId35"/>
    <p:sldId id="340" r:id="rId36"/>
    <p:sldId id="341" r:id="rId37"/>
    <p:sldId id="342" r:id="rId38"/>
    <p:sldId id="343" r:id="rId39"/>
    <p:sldId id="344" r:id="rId40"/>
    <p:sldId id="345" r:id="rId41"/>
    <p:sldId id="346" r:id="rId42"/>
    <p:sldId id="347" r:id="rId43"/>
    <p:sldId id="348" r:id="rId44"/>
    <p:sldId id="349" r:id="rId45"/>
    <p:sldId id="350" r:id="rId46"/>
    <p:sldId id="351" r:id="rId47"/>
    <p:sldId id="352" r:id="rId48"/>
    <p:sldId id="353" r:id="rId49"/>
    <p:sldId id="354" r:id="rId50"/>
    <p:sldId id="355" r:id="rId51"/>
    <p:sldId id="356" r:id="rId52"/>
    <p:sldId id="357" r:id="rId5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D742"/>
    <a:srgbClr val="FF3B3B"/>
    <a:srgbClr val="000000"/>
    <a:srgbClr val="FF0505"/>
    <a:srgbClr val="2F9957"/>
    <a:srgbClr val="70ECB4"/>
    <a:srgbClr val="F39393"/>
    <a:srgbClr val="F92323"/>
    <a:srgbClr val="190105"/>
    <a:srgbClr val="7388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341" autoAdjust="0"/>
    <p:restoredTop sz="94660"/>
  </p:normalViewPr>
  <p:slideViewPr>
    <p:cSldViewPr snapToGrid="0">
      <p:cViewPr>
        <p:scale>
          <a:sx n="50" d="100"/>
          <a:sy n="50" d="100"/>
        </p:scale>
        <p:origin x="972" y="84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jpeg>
</file>

<file path=ppt/media/image26.jpeg>
</file>

<file path=ppt/media/image3.png>
</file>

<file path=ppt/media/image4.png>
</file>

<file path=ppt/media/image5.png>
</file>

<file path=ppt/media/image6.png>
</file>

<file path=ppt/media/image7.png>
</file>

<file path=ppt/media/image8.png>
</file>

<file path=ppt/media/image9.png>
</file>

<file path=ppt/media/model3d1.glb>
</file>

<file path=ppt/media/model3d2.glb>
</file>

<file path=ppt/media/model3d3.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AA0776DE-0FD4-E2A2-C54C-FF6759F98306}"/>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34D19673-6F88-314C-A98E-2A1D75B6528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53B0B722-60CB-BDA0-F768-466308F49D7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28568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F00E22BB-F928-471D-44EB-C9F0970CA5C5}"/>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3120793F-E722-EB81-5EBA-9E6FF56D308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203CE7E6-4406-E2ED-EF04-5F53E35A87B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52217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6F668117-B8AA-3B4A-2A03-1571D22A16D4}"/>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76B26F79-F5E9-B7E0-D165-620C93EABF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7F6C7F31-785E-2519-3B69-00C5036517A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66783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F1681E77-F4DA-C7F3-58BD-C1A10B1F42A6}"/>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DEFBAFF7-EAF0-64DB-9B0A-4B49C6834CD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34230FA9-6D9C-99DE-64A8-5DEDEBAF2D2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452782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FDB5A5D0-B43D-DF5F-D0B7-3E2B9057CAF3}"/>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FED042B9-469A-6901-BEDD-24374D06BEF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93D67B15-9A4E-7887-64F0-49C4C65D3D5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093253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BE9CAE6D-AB0D-7455-3B03-746B06488AA2}"/>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78F576A4-664A-27A9-FA43-3A9D45CEDFD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B063A5F8-A09B-4A5F-D792-AAF43D599C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674407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8194F131-7299-22E8-138A-BB0DFA2F73E6}"/>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F4BBCF09-8E5E-B7D6-20C3-2B81367ACE5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131622A8-1B07-B84B-BE6C-3F196A32D79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840783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61B5E088-974B-B534-68D3-AB634047A5E9}"/>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3699BE5F-090B-0545-0937-8729DF96495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359D55EF-8A7E-D624-10C4-707B223A8FD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408326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02A74322-2E0A-C45D-8A7C-FC7D7A3252AC}"/>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D62D9FC5-5876-CBB9-7CD4-221647D3217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806DFDF0-4DC4-57CB-5EDB-DB5241014A1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341099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F0F15999-D41F-E1A0-428D-0C9197F5A89B}"/>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4DD13DCD-ECFE-60BF-FB11-BCA0EB329FF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1ED62340-3CA6-5D64-EA30-C348EB6AD4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811647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7DD5F507-825E-1F6A-7AC8-A8A6E814290B}"/>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8710FD21-C860-CC22-1F56-A7788F327ED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3AACA409-5383-19A6-7FD8-8CB372DD072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1981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E02B18DB-4277-47C9-A688-AAD2865529D9}"/>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5F3E1785-191E-288E-506F-80F4187F243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98EA1F39-3EC8-CD3C-8A8C-2D65869592A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205786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5B063B17-635D-700A-419C-251D9692C074}"/>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900515C2-B362-8F62-9836-B42FACF02A5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54680AE6-A5A8-3A3C-B2A2-4BD8DB05BCA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71856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DAD213A2-734A-CFD2-D8AE-3D9C1F97E99C}"/>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510C0022-2160-5B13-DE14-90A437ACD53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DB09A986-B3B1-D78E-F126-238B30824C6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080583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FF832E99-5534-9F8B-0DA2-1A3197C3582E}"/>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1002CD7C-F325-D53D-8AE1-424A80EBF40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DB7676FD-3593-ECDB-A5D4-14EA9C3BA94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233074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A21EEA45-5792-EBE1-BB8C-EE24E7240731}"/>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627F2745-5B48-74D1-E10D-3EC766D59B2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286FEA65-9898-A1DA-DD26-896E9DD4A2C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875537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FDEFABC9-DE7E-3D24-0BAD-535A0BF43576}"/>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B2D4437E-E863-783D-BA98-63E8073D38D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6CFE936D-D883-3925-43A3-7F66C1BCF9D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330261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CFABA8FA-3B3B-8140-5118-0496EF4C00BB}"/>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48AFC1BE-9125-827C-86CD-21FF5C6BD62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7B7CC26A-4168-9C3A-A8B9-3B58C073101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0999420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E7781A72-BDD0-B3E6-7419-545E75333E17}"/>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C3A0C957-280A-D733-D836-A515C6EC7B4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8336058C-EA10-8DAA-F389-E9CF4F70A2E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9801795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4D61D352-609B-A3A5-56DD-15A47AEAB494}"/>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59F17F5D-A7AC-F39D-2C53-3BA090C1E9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B50562B6-EB98-66CB-0EB9-655C11E0198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1930702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B2936CBF-BB82-E602-ADC9-3EB5C6B7F047}"/>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01E40C36-ACC2-E45F-72CB-90ADBC62186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2B833F99-7036-CEB1-7BAF-BD0F851188B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377739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4137AE0E-B8CD-19D5-077A-000CC3332A00}"/>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77453868-8E9D-A996-E655-642099432D5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E943156A-D7C7-38BA-6A43-FFAA1EA51F5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779534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1DB6EA42-DFAE-F230-D9F9-E0ECFFB95360}"/>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E8CA1090-F200-AE60-2D2C-733F638718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2034B642-AA4B-0A2B-538B-BBA3D517CBA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972789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B7655652-D456-B9B1-E61D-5E5D37DAD98D}"/>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5E2A6996-5DF4-5EAD-B7E1-3DE70AE4451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A9EAB1B1-FCB0-43A0-5865-73126C0C711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2297223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DEE5BEF4-AC6A-7778-A0C1-0B69C0A74928}"/>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4EADFE2D-478D-8708-B5C9-39D3B65C7F1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44AE1703-8641-BC19-F525-9998A0F3401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755396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457729F5-559D-FD87-72EB-189DAC58900E}"/>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15D932C6-63A5-7522-F1AF-870B0FB5709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95EF154C-E340-F8CA-EF34-4F6DF01BF0C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0796507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2420F131-9683-3EF4-A5B7-BA1FFF329883}"/>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E97D44A1-D002-4272-C526-A1846A5FC8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E68829E9-E517-460D-9CBD-29F2ECC8ADE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0414072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3651C40F-BFDA-6DF6-F1FE-AD03E9BAF1C7}"/>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E6680CAE-D019-595F-2A44-569C65569DD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736D76F5-DA24-9E8E-66CA-B828EB872F2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9997417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10F244C5-704B-BBC1-E558-88FF634E3826}"/>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BCEC6874-1599-402D-EA9F-74415A8BF34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15D47A3C-0893-37CD-1F98-EFF0BD2A910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4255404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070977CE-5B43-9B10-03CA-4BE3A218D619}"/>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0A82B18F-C5A2-4870-2397-CE77EA0B03B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A3188415-4497-8879-399C-5C989DB159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9142725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C47C7917-958E-A980-C155-658603B2F9F4}"/>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DDE2BF46-C281-7172-5674-909A6C8458F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3D5FC865-1C1B-3664-3276-9A09ECE37C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2205857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5C5D6AD3-50B3-72C6-5CA0-300E92003964}"/>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272A9580-A643-18F3-7213-B92823053C4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C24C071B-ACC0-9EC0-BB04-6183E3A1BA1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011394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10429F3A-1C18-16BF-1508-E505ECFE118C}"/>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DD83333F-61B5-409B-0B25-57AC523F3C3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E748E5EE-6377-044A-1CBC-64D969D7928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13358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FBA8414C-A9A9-8D19-6510-755DEFA99290}"/>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51116576-982B-ACCA-83AA-AC2AC20E0B4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ACFCB045-EE0A-CA2B-EA7D-D583E2EB1EB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768386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7DF271DA-A718-555E-1EE8-0F9628D4F605}"/>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607C0562-AC3C-EFAE-C401-F6B773533A2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FCBFC4E3-06D1-C478-CCA0-719B3A44616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9843983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08B21C3E-AC24-D909-B981-17A89129F2E2}"/>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5B14AEE8-DB6F-6474-8EDA-53C6FF24240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C8473F55-BD5A-256A-F151-850C856A12E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7799476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CA831AFD-E313-EAE6-437D-DFFD59F04244}"/>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1647236A-924C-CCF4-B214-3EEA7415882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DEE49157-4920-1D24-80FD-D4190AB8133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4270945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6462D2C6-305F-FF7F-9F35-D9949C54DC22}"/>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9359048C-3D76-7E74-0AD2-CBE0C6E3D57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2ED4AE48-E247-DFAA-6CBD-F03B86A4A30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9454493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82109AC4-3333-C04F-6DB7-E3D8735147A5}"/>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ECC9E510-9E61-D670-2F9D-D3C73BEB38F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73F85515-C9E3-9517-6843-1E4CE36FA7F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0873686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0036A997-14E5-395A-A660-5D293E7C241A}"/>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5694F017-5332-5899-423D-F455FA77A9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38F25813-51B2-FD60-2317-2E414E1E29D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2379961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EFF3614C-00EC-8CFA-AE60-ACD3BAFA2F18}"/>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C4A92F38-3963-B4DB-F4F1-81ADA6385E9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610A4236-B184-871A-464B-78628BD62C5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8965785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13AA5EAF-C3ED-DF1F-5492-1560080A8448}"/>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7486DEC6-8613-6487-6A31-027D7375BD8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23D364A8-B89F-2674-F2C1-A5DF2CF47F6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3406359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26F07576-9F72-4690-8A80-B103F4B9CC26}"/>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98A7FA86-39B5-5F3E-3B0B-BC65A257C97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4C648952-8282-8885-D0C2-B742EA83C97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744028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9C7A259E-4FF6-73CC-262D-8E32AB307AC2}"/>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7B973CA3-5748-BC85-B3D1-BA6BEA7846F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84C7C64C-5B61-5B11-18B5-8C25500FECF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742288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8B8F9755-293A-E072-255B-68CC134510B4}"/>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CE5BE034-75DA-CA28-E531-E6BBD8D1D74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5CF09ADD-E6CC-1448-84C0-C2419BD0899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3274884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DD03C81A-458E-45F8-E565-AB2372E0ED9B}"/>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C133A166-BCBD-7C35-3836-399EFD6F744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FA7B6D4C-A4AB-130D-D741-9CE9942A0AD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6298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DC6029F8-D54F-E9DD-61C1-E31D38FD71A0}"/>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B0E62E28-B932-13D3-6C3F-8982DF867B9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00CAC005-AC33-98CC-789B-FAF65F1A05E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018391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49C3E3E6-80F2-24D3-C3B8-6213D8C65F7E}"/>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450699A5-DE2D-279B-3C3E-456B385A563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C0963912-FAA4-A800-3D17-27114673BB4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06996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D70627F5-5E5A-27F5-7CC8-C61D65497C47}"/>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2F0311B3-B063-048F-38ED-01899ABC9B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2C73CD4D-E53D-D64D-ACB5-DA1743A4771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07670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4A7BF73A-7D2B-6B8B-E42C-D859341520A5}"/>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C049C52F-292D-1B41-5F2E-BBBC7CB5083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DD672CD0-F18A-71BC-AE25-41E45538A77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43898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a:extLst>
            <a:ext uri="{FF2B5EF4-FFF2-40B4-BE49-F238E27FC236}">
              <a16:creationId xmlns:a16="http://schemas.microsoft.com/office/drawing/2014/main" id="{83BF0D03-185C-D014-35C0-7A5DB7A57C23}"/>
            </a:ext>
          </a:extLst>
        </p:cNvPr>
        <p:cNvGrpSpPr/>
        <p:nvPr/>
      </p:nvGrpSpPr>
      <p:grpSpPr>
        <a:xfrm>
          <a:off x="0" y="0"/>
          <a:ext cx="0" cy="0"/>
          <a:chOff x="0" y="0"/>
          <a:chExt cx="0" cy="0"/>
        </a:xfrm>
      </p:grpSpPr>
      <p:sp>
        <p:nvSpPr>
          <p:cNvPr id="51" name="Google Shape;51;p:notes">
            <a:extLst>
              <a:ext uri="{FF2B5EF4-FFF2-40B4-BE49-F238E27FC236}">
                <a16:creationId xmlns:a16="http://schemas.microsoft.com/office/drawing/2014/main" id="{5C099454-6DC4-6E3D-989E-E5D5BD61662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a:extLst>
              <a:ext uri="{FF2B5EF4-FFF2-40B4-BE49-F238E27FC236}">
                <a16:creationId xmlns:a16="http://schemas.microsoft.com/office/drawing/2014/main" id="{65A2A3E4-E2C3-60C8-223A-9E526E17FB4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97856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23.jpe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23.jpeg"/></Relationships>
</file>

<file path=ppt/slides/_rels/slide2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42.xml"/><Relationship Id="rId1" Type="http://schemas.openxmlformats.org/officeDocument/2006/relationships/slideLayout" Target="../slideLayouts/slideLayout1.xml"/><Relationship Id="rId4" Type="http://schemas.openxmlformats.org/officeDocument/2006/relationships/image" Target="../media/image25.jpeg"/></Relationships>
</file>

<file path=ppt/slides/_rels/slide4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43.xml"/><Relationship Id="rId1" Type="http://schemas.openxmlformats.org/officeDocument/2006/relationships/slideLayout" Target="../slideLayouts/slideLayout1.xml"/><Relationship Id="rId4" Type="http://schemas.openxmlformats.org/officeDocument/2006/relationships/image" Target="../media/image25.jpeg"/></Relationships>
</file>

<file path=ppt/slides/_rels/slide44.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44.xml"/><Relationship Id="rId1" Type="http://schemas.openxmlformats.org/officeDocument/2006/relationships/slideLayout" Target="../slideLayouts/slideLayout1.xml"/><Relationship Id="rId4" Type="http://schemas.openxmlformats.org/officeDocument/2006/relationships/image" Target="../media/image25.jpeg"/></Relationships>
</file>

<file path=ppt/slides/_rels/slide4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47.xml"/><Relationship Id="rId1" Type="http://schemas.openxmlformats.org/officeDocument/2006/relationships/slideLayout" Target="../slideLayouts/slideLayout1.xml"/><Relationship Id="rId4" Type="http://schemas.openxmlformats.org/officeDocument/2006/relationships/image" Target="../media/image26.jpeg"/></Relationships>
</file>

<file path=ppt/slides/_rels/slide48.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48.xml"/><Relationship Id="rId1" Type="http://schemas.openxmlformats.org/officeDocument/2006/relationships/slideLayout" Target="../slideLayouts/slideLayout1.xml"/><Relationship Id="rId4" Type="http://schemas.openxmlformats.org/officeDocument/2006/relationships/image" Target="../media/image25.jpeg"/></Relationships>
</file>

<file path=ppt/slides/_rels/slide49.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microsoft.com/office/2017/06/relationships/model3d" Target="../media/model3d2.glb"/><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microsoft.com/office/2017/06/relationships/model3d" Target="../media/model3d2.glb"/><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microsoft.com/office/2017/06/relationships/model3d" Target="../media/model3d2.glb"/><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7.png"/><Relationship Id="rId5" Type="http://schemas.microsoft.com/office/2017/06/relationships/model3d" Target="../media/model3d3.glb"/><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microsoft.com/office/2017/06/relationships/model3d" Target="../media/model3d3.glb"/><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microsoft.com/office/2017/06/relationships/model3d" Target="../media/model3d3.glb"/><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p:cNvGrpSpPr/>
        <p:nvPr/>
      </p:nvGrpSpPr>
      <p:grpSpPr>
        <a:xfrm>
          <a:off x="0" y="0"/>
          <a:ext cx="0" cy="0"/>
          <a:chOff x="0" y="0"/>
          <a:chExt cx="0" cy="0"/>
        </a:xfrm>
      </p:grpSpPr>
      <p:sp>
        <p:nvSpPr>
          <p:cNvPr id="4" name="TextBox 3">
            <a:extLst>
              <a:ext uri="{FF2B5EF4-FFF2-40B4-BE49-F238E27FC236}">
                <a16:creationId xmlns:a16="http://schemas.microsoft.com/office/drawing/2014/main" id="{A05C0216-0DC8-B5FE-6A1B-8D0082E97D72}"/>
              </a:ext>
            </a:extLst>
          </p:cNvPr>
          <p:cNvSpPr txBox="1"/>
          <p:nvPr/>
        </p:nvSpPr>
        <p:spPr>
          <a:xfrm>
            <a:off x="4333199" y="2037144"/>
            <a:ext cx="184731" cy="307777"/>
          </a:xfrm>
          <a:prstGeom prst="rect">
            <a:avLst/>
          </a:prstGeom>
          <a:noFill/>
        </p:spPr>
        <p:txBody>
          <a:bodyPr wrap="none" rtlCol="0">
            <a:spAutoFit/>
          </a:bodyPr>
          <a:lstStyle/>
          <a:p>
            <a:pPr algn="ctr"/>
            <a:endParaRPr lang="en-US" dirty="0"/>
          </a:p>
        </p:txBody>
      </p:sp>
      <p:sp>
        <p:nvSpPr>
          <p:cNvPr id="5" name="TextBox 4">
            <a:extLst>
              <a:ext uri="{FF2B5EF4-FFF2-40B4-BE49-F238E27FC236}">
                <a16:creationId xmlns:a16="http://schemas.microsoft.com/office/drawing/2014/main" id="{384882B5-ADA4-7503-2B47-8CEBB8E4B289}"/>
              </a:ext>
            </a:extLst>
          </p:cNvPr>
          <p:cNvSpPr txBox="1"/>
          <p:nvPr/>
        </p:nvSpPr>
        <p:spPr>
          <a:xfrm>
            <a:off x="298644" y="1960200"/>
            <a:ext cx="3222357" cy="769441"/>
          </a:xfrm>
          <a:prstGeom prst="rect">
            <a:avLst/>
          </a:prstGeom>
          <a:noFill/>
        </p:spPr>
        <p:txBody>
          <a:bodyPr wrap="none" rtlCol="0">
            <a:spAutoFit/>
          </a:bodyPr>
          <a:lstStyle/>
          <a:p>
            <a:pPr algn="ctr"/>
            <a:r>
              <a:rPr lang="en-US" sz="4400" b="1" dirty="0">
                <a:latin typeface="Bahnschrift SemiLight" panose="020B0502040204020203" pitchFamily="34" charset="0"/>
              </a:rPr>
              <a:t>AI-Powered</a:t>
            </a:r>
          </a:p>
        </p:txBody>
      </p:sp>
      <p:sp>
        <p:nvSpPr>
          <p:cNvPr id="6" name="TextBox 5">
            <a:extLst>
              <a:ext uri="{FF2B5EF4-FFF2-40B4-BE49-F238E27FC236}">
                <a16:creationId xmlns:a16="http://schemas.microsoft.com/office/drawing/2014/main" id="{147F3B86-CFA3-BE38-9C64-2768F1498E51}"/>
              </a:ext>
            </a:extLst>
          </p:cNvPr>
          <p:cNvSpPr txBox="1"/>
          <p:nvPr/>
        </p:nvSpPr>
        <p:spPr>
          <a:xfrm>
            <a:off x="3353603" y="1141705"/>
            <a:ext cx="1959191" cy="461665"/>
          </a:xfrm>
          <a:prstGeom prst="rect">
            <a:avLst/>
          </a:prstGeom>
          <a:noFill/>
        </p:spPr>
        <p:txBody>
          <a:bodyPr wrap="none" rtlCol="0">
            <a:spAutoFit/>
          </a:bodyPr>
          <a:lstStyle/>
          <a:p>
            <a:pPr algn="ctr"/>
            <a:r>
              <a:rPr lang="en-US" sz="2400" b="1" dirty="0">
                <a:latin typeface="Bahnschrift SemiLight" panose="020B0502040204020203" pitchFamily="34" charset="0"/>
              </a:rPr>
              <a:t>Welcome to :</a:t>
            </a:r>
            <a:endParaRPr lang="en-US" sz="2400" dirty="0"/>
          </a:p>
        </p:txBody>
      </p:sp>
      <p:sp>
        <p:nvSpPr>
          <p:cNvPr id="7" name="TextBox 6">
            <a:extLst>
              <a:ext uri="{FF2B5EF4-FFF2-40B4-BE49-F238E27FC236}">
                <a16:creationId xmlns:a16="http://schemas.microsoft.com/office/drawing/2014/main" id="{414D7A5A-F33B-836C-F05D-EB32B994C282}"/>
              </a:ext>
            </a:extLst>
          </p:cNvPr>
          <p:cNvSpPr txBox="1"/>
          <p:nvPr/>
        </p:nvSpPr>
        <p:spPr>
          <a:xfrm>
            <a:off x="3692638" y="1958877"/>
            <a:ext cx="1281120" cy="769441"/>
          </a:xfrm>
          <a:prstGeom prst="rect">
            <a:avLst/>
          </a:prstGeom>
          <a:noFill/>
          <a:ln>
            <a:noFill/>
          </a:ln>
        </p:spPr>
        <p:txBody>
          <a:bodyPr wrap="none" rtlCol="0">
            <a:spAutoFit/>
          </a:bodyPr>
          <a:lstStyle/>
          <a:p>
            <a:r>
              <a:rPr lang="en-US" sz="4400" b="1" dirty="0">
                <a:latin typeface="Bahnschrift SemiLight" panose="020B0502040204020203" pitchFamily="34" charset="0"/>
              </a:rPr>
              <a:t>NPC</a:t>
            </a:r>
            <a:endParaRPr lang="en-US" sz="4400" dirty="0"/>
          </a:p>
        </p:txBody>
      </p:sp>
      <p:sp>
        <p:nvSpPr>
          <p:cNvPr id="8" name="TextBox 7">
            <a:extLst>
              <a:ext uri="{FF2B5EF4-FFF2-40B4-BE49-F238E27FC236}">
                <a16:creationId xmlns:a16="http://schemas.microsoft.com/office/drawing/2014/main" id="{0D175FEF-219F-5356-C16C-D7C73823D72B}"/>
              </a:ext>
            </a:extLst>
          </p:cNvPr>
          <p:cNvSpPr txBox="1"/>
          <p:nvPr/>
        </p:nvSpPr>
        <p:spPr>
          <a:xfrm>
            <a:off x="5140496" y="1958877"/>
            <a:ext cx="3704860" cy="769441"/>
          </a:xfrm>
          <a:prstGeom prst="rect">
            <a:avLst/>
          </a:prstGeom>
          <a:noFill/>
        </p:spPr>
        <p:txBody>
          <a:bodyPr wrap="none" rtlCol="0">
            <a:spAutoFit/>
          </a:bodyPr>
          <a:lstStyle/>
          <a:p>
            <a:r>
              <a:rPr lang="en-US" sz="4400" b="1" dirty="0">
                <a:latin typeface="Bahnschrift SemiLight" panose="020B0502040204020203" pitchFamily="34" charset="0"/>
              </a:rPr>
              <a:t>Improvement!</a:t>
            </a:r>
            <a:endParaRPr lang="en-US" sz="440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D21B2DDE-2F8A-1EE5-0C2E-5603F3CA09A8}"/>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EB62A943-BEAB-0E0C-3BF9-8972F63C8CDD}"/>
              </a:ext>
            </a:extLst>
          </p:cNvPr>
          <p:cNvSpPr txBox="1"/>
          <p:nvPr/>
        </p:nvSpPr>
        <p:spPr>
          <a:xfrm>
            <a:off x="2733195" y="4513943"/>
            <a:ext cx="3677610" cy="461665"/>
          </a:xfrm>
          <a:prstGeom prst="rect">
            <a:avLst/>
          </a:prstGeom>
          <a:noFill/>
        </p:spPr>
        <p:txBody>
          <a:bodyPr wrap="none" rtlCol="0">
            <a:spAutoFit/>
          </a:bodyPr>
          <a:lstStyle/>
          <a:p>
            <a:pPr algn="ctr"/>
            <a:r>
              <a:rPr lang="en" sz="2400" b="1" dirty="0">
                <a:solidFill>
                  <a:schemeClr val="dk1"/>
                </a:solidFill>
                <a:latin typeface="Bahnschrift SemiLight" panose="020B0502040204020203" pitchFamily="34" charset="0"/>
              </a:rPr>
              <a:t>NPC’s reaction to players</a:t>
            </a:r>
            <a:endParaRPr lang="en-US" sz="2400" b="1" dirty="0">
              <a:latin typeface="Bahnschrift SemiLight" panose="020B0502040204020203" pitchFamily="34" charset="0"/>
            </a:endParaRPr>
          </a:p>
        </p:txBody>
      </p:sp>
      <p:grpSp>
        <p:nvGrpSpPr>
          <p:cNvPr id="16" name="Group 15">
            <a:extLst>
              <a:ext uri="{FF2B5EF4-FFF2-40B4-BE49-F238E27FC236}">
                <a16:creationId xmlns:a16="http://schemas.microsoft.com/office/drawing/2014/main" id="{259BFEBF-F591-F2B6-D8C1-F35E8AD43C5E}"/>
              </a:ext>
            </a:extLst>
          </p:cNvPr>
          <p:cNvGrpSpPr/>
          <p:nvPr/>
        </p:nvGrpSpPr>
        <p:grpSpPr>
          <a:xfrm>
            <a:off x="1857828" y="1504613"/>
            <a:ext cx="5428343" cy="2714172"/>
            <a:chOff x="1631609" y="475914"/>
            <a:chExt cx="5428343" cy="2714172"/>
          </a:xfrm>
        </p:grpSpPr>
        <p:sp>
          <p:nvSpPr>
            <p:cNvPr id="15" name="Rectangle 14">
              <a:extLst>
                <a:ext uri="{FF2B5EF4-FFF2-40B4-BE49-F238E27FC236}">
                  <a16:creationId xmlns:a16="http://schemas.microsoft.com/office/drawing/2014/main" id="{48EE652E-7D86-1AF5-E028-9560F839F5B4}"/>
                </a:ext>
              </a:extLst>
            </p:cNvPr>
            <p:cNvSpPr/>
            <p:nvPr/>
          </p:nvSpPr>
          <p:spPr>
            <a:xfrm>
              <a:off x="1631609" y="475914"/>
              <a:ext cx="5428343" cy="271417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E4977E9E-6B50-F2A6-1554-583F93173E25}"/>
                </a:ext>
              </a:extLst>
            </p:cNvPr>
            <p:cNvPicPr>
              <a:picLocks noChangeAspect="1"/>
            </p:cNvPicPr>
            <p:nvPr/>
          </p:nvPicPr>
          <p:blipFill rotWithShape="1">
            <a:blip r:embed="rId3"/>
            <a:srcRect l="23485" t="4898" r="25320" b="5186"/>
            <a:stretch/>
          </p:blipFill>
          <p:spPr>
            <a:xfrm>
              <a:off x="1695563" y="535147"/>
              <a:ext cx="2628900" cy="2597150"/>
            </a:xfrm>
            <a:prstGeom prst="rect">
              <a:avLst/>
            </a:prstGeom>
          </p:spPr>
        </p:pic>
        <p:pic>
          <p:nvPicPr>
            <p:cNvPr id="13" name="Picture 12">
              <a:extLst>
                <a:ext uri="{FF2B5EF4-FFF2-40B4-BE49-F238E27FC236}">
                  <a16:creationId xmlns:a16="http://schemas.microsoft.com/office/drawing/2014/main" id="{51D9F5DB-2541-D36D-107A-A03AAEED0F25}"/>
                </a:ext>
              </a:extLst>
            </p:cNvPr>
            <p:cNvPicPr>
              <a:picLocks noChangeAspect="1"/>
            </p:cNvPicPr>
            <p:nvPr/>
          </p:nvPicPr>
          <p:blipFill rotWithShape="1">
            <a:blip r:embed="rId4"/>
            <a:srcRect l="25257" t="5684" r="24279" b="5709"/>
            <a:stretch/>
          </p:blipFill>
          <p:spPr>
            <a:xfrm>
              <a:off x="4345780" y="535147"/>
              <a:ext cx="2628900" cy="2596428"/>
            </a:xfrm>
            <a:prstGeom prst="rect">
              <a:avLst/>
            </a:prstGeom>
          </p:spPr>
        </p:pic>
      </p:grpSp>
    </p:spTree>
    <p:extLst>
      <p:ext uri="{BB962C8B-B14F-4D97-AF65-F5344CB8AC3E}">
        <p14:creationId xmlns:p14="http://schemas.microsoft.com/office/powerpoint/2010/main" val="9324159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77F90218-04BD-CA79-E513-D17B361F3855}"/>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C82B021C-A33D-EC04-DA14-83B940480004}"/>
              </a:ext>
            </a:extLst>
          </p:cNvPr>
          <p:cNvSpPr txBox="1"/>
          <p:nvPr/>
        </p:nvSpPr>
        <p:spPr>
          <a:xfrm>
            <a:off x="2678692" y="4542518"/>
            <a:ext cx="3786613" cy="461665"/>
          </a:xfrm>
          <a:prstGeom prst="rect">
            <a:avLst/>
          </a:prstGeom>
          <a:noFill/>
        </p:spPr>
        <p:txBody>
          <a:bodyPr wrap="none" rtlCol="0">
            <a:spAutoFit/>
          </a:bodyPr>
          <a:lstStyle/>
          <a:p>
            <a:pPr algn="ctr"/>
            <a:r>
              <a:rPr lang="en" sz="2400" b="1" dirty="0">
                <a:solidFill>
                  <a:schemeClr val="dk1"/>
                </a:solidFill>
                <a:latin typeface="Bahnschrift SemiLight" panose="020B0502040204020203" pitchFamily="34" charset="0"/>
              </a:rPr>
              <a:t>NPC’s reaction to weather</a:t>
            </a:r>
          </a:p>
        </p:txBody>
      </p:sp>
      <p:grpSp>
        <p:nvGrpSpPr>
          <p:cNvPr id="6" name="Group 5">
            <a:extLst>
              <a:ext uri="{FF2B5EF4-FFF2-40B4-BE49-F238E27FC236}">
                <a16:creationId xmlns:a16="http://schemas.microsoft.com/office/drawing/2014/main" id="{CF889025-081B-F009-86DC-61AFD14A78C7}"/>
              </a:ext>
            </a:extLst>
          </p:cNvPr>
          <p:cNvGrpSpPr/>
          <p:nvPr/>
        </p:nvGrpSpPr>
        <p:grpSpPr>
          <a:xfrm>
            <a:off x="1857828" y="1504613"/>
            <a:ext cx="5428343" cy="2714172"/>
            <a:chOff x="1857828" y="1504613"/>
            <a:chExt cx="5428343" cy="2714172"/>
          </a:xfrm>
        </p:grpSpPr>
        <p:sp>
          <p:nvSpPr>
            <p:cNvPr id="15" name="Rectangle 14">
              <a:extLst>
                <a:ext uri="{FF2B5EF4-FFF2-40B4-BE49-F238E27FC236}">
                  <a16:creationId xmlns:a16="http://schemas.microsoft.com/office/drawing/2014/main" id="{DE0FAD45-2FF1-7047-851F-5E6C32B5B2CE}"/>
                </a:ext>
              </a:extLst>
            </p:cNvPr>
            <p:cNvSpPr/>
            <p:nvPr/>
          </p:nvSpPr>
          <p:spPr>
            <a:xfrm>
              <a:off x="1857828" y="1504613"/>
              <a:ext cx="5428343" cy="271417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6686170-37A0-BF23-F41E-E1006D4D28BD}"/>
                </a:ext>
              </a:extLst>
            </p:cNvPr>
            <p:cNvPicPr>
              <a:picLocks noChangeAspect="1"/>
            </p:cNvPicPr>
            <p:nvPr/>
          </p:nvPicPr>
          <p:blipFill rotWithShape="1">
            <a:blip r:embed="rId3"/>
            <a:srcRect l="17884" r="25163"/>
            <a:stretch/>
          </p:blipFill>
          <p:spPr>
            <a:xfrm>
              <a:off x="1921782" y="1563846"/>
              <a:ext cx="2628900" cy="2589033"/>
            </a:xfrm>
            <a:prstGeom prst="rect">
              <a:avLst/>
            </a:prstGeom>
          </p:spPr>
        </p:pic>
        <p:pic>
          <p:nvPicPr>
            <p:cNvPr id="3" name="Picture 2">
              <a:extLst>
                <a:ext uri="{FF2B5EF4-FFF2-40B4-BE49-F238E27FC236}">
                  <a16:creationId xmlns:a16="http://schemas.microsoft.com/office/drawing/2014/main" id="{654AB540-B574-844F-91BC-13FE34B2396A}"/>
                </a:ext>
              </a:extLst>
            </p:cNvPr>
            <p:cNvPicPr>
              <a:picLocks noChangeAspect="1"/>
            </p:cNvPicPr>
            <p:nvPr/>
          </p:nvPicPr>
          <p:blipFill rotWithShape="1">
            <a:blip r:embed="rId4"/>
            <a:srcRect l="23663" t="10" r="19394" b="-10"/>
            <a:stretch/>
          </p:blipFill>
          <p:spPr>
            <a:xfrm>
              <a:off x="4571999" y="1555983"/>
              <a:ext cx="2628900" cy="2596896"/>
            </a:xfrm>
            <a:prstGeom prst="rect">
              <a:avLst/>
            </a:prstGeom>
          </p:spPr>
        </p:pic>
      </p:grpSp>
    </p:spTree>
    <p:extLst>
      <p:ext uri="{BB962C8B-B14F-4D97-AF65-F5344CB8AC3E}">
        <p14:creationId xmlns:p14="http://schemas.microsoft.com/office/powerpoint/2010/main" val="23870791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9E09B81D-358E-07EF-38CE-8B3A9C9C850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4114521-B8DF-F03B-1C66-FADF6256ED2F}"/>
              </a:ext>
            </a:extLst>
          </p:cNvPr>
          <p:cNvSpPr txBox="1"/>
          <p:nvPr/>
        </p:nvSpPr>
        <p:spPr>
          <a:xfrm>
            <a:off x="1358854" y="465745"/>
            <a:ext cx="4378123" cy="523220"/>
          </a:xfrm>
          <a:prstGeom prst="rect">
            <a:avLst/>
          </a:prstGeom>
          <a:noFill/>
        </p:spPr>
        <p:txBody>
          <a:bodyPr wrap="none" rtlCol="0">
            <a:spAutoFit/>
          </a:bodyPr>
          <a:lstStyle/>
          <a:p>
            <a:pPr algn="ctr"/>
            <a:r>
              <a:rPr lang="en" sz="2800" b="1" dirty="0">
                <a:solidFill>
                  <a:schemeClr val="dk1"/>
                </a:solidFill>
                <a:latin typeface="Bahnschrift SemiLight" panose="020B0502040204020203" pitchFamily="34" charset="0"/>
              </a:rPr>
              <a:t>NPC</a:t>
            </a:r>
            <a:r>
              <a:rPr lang="en" sz="2800" b="1" dirty="0">
                <a:noFill/>
                <a:latin typeface="Bahnschrift SemiLight" panose="020B0502040204020203" pitchFamily="34" charset="0"/>
              </a:rPr>
              <a:t>’s reaction to weather</a:t>
            </a:r>
          </a:p>
        </p:txBody>
      </p:sp>
      <p:sp>
        <p:nvSpPr>
          <p:cNvPr id="4" name="TextBox 3">
            <a:extLst>
              <a:ext uri="{FF2B5EF4-FFF2-40B4-BE49-F238E27FC236}">
                <a16:creationId xmlns:a16="http://schemas.microsoft.com/office/drawing/2014/main" id="{35876083-82A1-F9F7-CDE2-DD674C862F93}"/>
              </a:ext>
            </a:extLst>
          </p:cNvPr>
          <p:cNvSpPr txBox="1"/>
          <p:nvPr/>
        </p:nvSpPr>
        <p:spPr>
          <a:xfrm>
            <a:off x="299421" y="465745"/>
            <a:ext cx="7349266" cy="3539430"/>
          </a:xfrm>
          <a:prstGeom prst="rect">
            <a:avLst/>
          </a:prstGeom>
          <a:noFill/>
        </p:spPr>
        <p:txBody>
          <a:bodyPr wrap="square" rtlCol="0">
            <a:spAutoFit/>
          </a:bodyPr>
          <a:lstStyle/>
          <a:p>
            <a:r>
              <a:rPr lang="en-US" sz="2800" b="1" dirty="0">
                <a:solidFill>
                  <a:srgbClr val="0D0D0D"/>
                </a:solidFill>
                <a:latin typeface="Bahnschrift SemiLight" panose="020B0502040204020203" pitchFamily="34" charset="0"/>
              </a:rPr>
              <a:t>Today, </a:t>
            </a:r>
            <a:r>
              <a:rPr lang="en-US" sz="2800" b="1" dirty="0">
                <a:noFill/>
                <a:latin typeface="Bahnschrift SemiLight" panose="020B0502040204020203" pitchFamily="34" charset="0"/>
              </a:rPr>
              <a:t>NPC</a:t>
            </a:r>
            <a:r>
              <a:rPr lang="en-US" sz="2800" b="1" dirty="0">
                <a:solidFill>
                  <a:srgbClr val="0D0D0D"/>
                </a:solidFill>
                <a:latin typeface="Bahnschrift SemiLight" panose="020B0502040204020203" pitchFamily="34" charset="0"/>
              </a:rPr>
              <a:t>s have become more than just scripted entities, they are now adaptable and engaging elements within the gaming experience.</a:t>
            </a:r>
          </a:p>
          <a:p>
            <a:r>
              <a:rPr lang="en-US" sz="2800" b="1" dirty="0">
                <a:solidFill>
                  <a:srgbClr val="0D0D0D"/>
                </a:solidFill>
                <a:latin typeface="Bahnschrift SemiLight" panose="020B0502040204020203" pitchFamily="34" charset="0"/>
              </a:rPr>
              <a:t>This transformation not only enhances the overall appeal of games but also introduces new challenges.</a:t>
            </a:r>
            <a:endParaRPr lang="en-US" sz="2800" b="1" dirty="0">
              <a:latin typeface="Bahnschrift SemiLight" panose="020B0502040204020203" pitchFamily="34" charset="0"/>
            </a:endParaRPr>
          </a:p>
          <a:p>
            <a:endParaRPr lang="en-US" sz="2800" b="1" dirty="0">
              <a:latin typeface="Bahnschrift SemiLight" panose="020B0502040204020203" pitchFamily="34" charset="0"/>
            </a:endParaRPr>
          </a:p>
        </p:txBody>
      </p:sp>
    </p:spTree>
    <p:extLst>
      <p:ext uri="{BB962C8B-B14F-4D97-AF65-F5344CB8AC3E}">
        <p14:creationId xmlns:p14="http://schemas.microsoft.com/office/powerpoint/2010/main" val="3239970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B6A35375-880A-5A05-BA5A-E79E7F8021AC}"/>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4CB753EC-0FFB-BF37-4C25-41FE30D2BA9E}"/>
              </a:ext>
            </a:extLst>
          </p:cNvPr>
          <p:cNvSpPr txBox="1"/>
          <p:nvPr/>
        </p:nvSpPr>
        <p:spPr>
          <a:xfrm>
            <a:off x="3105819" y="4613340"/>
            <a:ext cx="4091185" cy="523220"/>
          </a:xfrm>
          <a:prstGeom prst="rect">
            <a:avLst/>
          </a:prstGeom>
          <a:noFill/>
        </p:spPr>
        <p:txBody>
          <a:bodyPr wrap="none" rtlCol="0">
            <a:spAutoFit/>
          </a:bodyPr>
          <a:lstStyle/>
          <a:p>
            <a:r>
              <a:rPr lang="en-US" sz="2800" b="1" dirty="0">
                <a:solidFill>
                  <a:schemeClr val="dk1"/>
                </a:solidFill>
                <a:latin typeface="Bahnschrift SemiLight" panose="020B0502040204020203" pitchFamily="34" charset="0"/>
              </a:rPr>
              <a:t>s </a:t>
            </a:r>
            <a:r>
              <a:rPr lang="en" sz="2800" b="1" dirty="0">
                <a:solidFill>
                  <a:schemeClr val="dk1"/>
                </a:solidFill>
                <a:latin typeface="Bahnschrift SemiLight" panose="020B0502040204020203" pitchFamily="34" charset="0"/>
              </a:rPr>
              <a:t>having there own daily</a:t>
            </a:r>
            <a:endParaRPr lang="en-US" sz="2800" b="1" dirty="0">
              <a:latin typeface="Bahnschrift SemiLight" panose="020B0502040204020203" pitchFamily="34" charset="0"/>
            </a:endParaRPr>
          </a:p>
        </p:txBody>
      </p:sp>
      <p:sp>
        <p:nvSpPr>
          <p:cNvPr id="2" name="TextBox 1">
            <a:extLst>
              <a:ext uri="{FF2B5EF4-FFF2-40B4-BE49-F238E27FC236}">
                <a16:creationId xmlns:a16="http://schemas.microsoft.com/office/drawing/2014/main" id="{9C01ACCC-6B09-F52C-8092-6DCE8AC9EBFE}"/>
              </a:ext>
            </a:extLst>
          </p:cNvPr>
          <p:cNvSpPr txBox="1"/>
          <p:nvPr/>
        </p:nvSpPr>
        <p:spPr>
          <a:xfrm>
            <a:off x="2382938" y="4606404"/>
            <a:ext cx="4378123" cy="523220"/>
          </a:xfrm>
          <a:prstGeom prst="rect">
            <a:avLst/>
          </a:prstGeom>
          <a:noFill/>
        </p:spPr>
        <p:txBody>
          <a:bodyPr wrap="none" rtlCol="0">
            <a:spAutoFit/>
          </a:bodyPr>
          <a:lstStyle/>
          <a:p>
            <a:pPr algn="ctr"/>
            <a:r>
              <a:rPr lang="en" sz="2800" b="1" dirty="0">
                <a:solidFill>
                  <a:schemeClr val="dk1"/>
                </a:solidFill>
                <a:latin typeface="Bahnschrift SemiLight" panose="020B0502040204020203" pitchFamily="34" charset="0"/>
              </a:rPr>
              <a:t>NPC</a:t>
            </a:r>
            <a:r>
              <a:rPr lang="en" sz="2800" b="1" dirty="0">
                <a:noFill/>
                <a:latin typeface="Bahnschrift SemiLight" panose="020B0502040204020203" pitchFamily="34" charset="0"/>
              </a:rPr>
              <a:t>’s reaction to weather</a:t>
            </a:r>
          </a:p>
        </p:txBody>
      </p:sp>
      <p:pic>
        <p:nvPicPr>
          <p:cNvPr id="5" name="Picture 4">
            <a:extLst>
              <a:ext uri="{FF2B5EF4-FFF2-40B4-BE49-F238E27FC236}">
                <a16:creationId xmlns:a16="http://schemas.microsoft.com/office/drawing/2014/main" id="{96699BA9-09B3-A130-54D1-FA1740BAD8F7}"/>
              </a:ext>
            </a:extLst>
          </p:cNvPr>
          <p:cNvPicPr>
            <a:picLocks noChangeAspect="1"/>
          </p:cNvPicPr>
          <p:nvPr/>
        </p:nvPicPr>
        <p:blipFill>
          <a:blip r:embed="rId3"/>
          <a:stretch>
            <a:fillRect/>
          </a:stretch>
        </p:blipFill>
        <p:spPr>
          <a:xfrm>
            <a:off x="4779307" y="156597"/>
            <a:ext cx="3749040" cy="2108835"/>
          </a:xfrm>
          <a:prstGeom prst="rect">
            <a:avLst/>
          </a:prstGeom>
        </p:spPr>
      </p:pic>
      <p:pic>
        <p:nvPicPr>
          <p:cNvPr id="7" name="Picture 6">
            <a:extLst>
              <a:ext uri="{FF2B5EF4-FFF2-40B4-BE49-F238E27FC236}">
                <a16:creationId xmlns:a16="http://schemas.microsoft.com/office/drawing/2014/main" id="{167CE5F0-DA98-7697-1A0D-7D29C19CA8F9}"/>
              </a:ext>
            </a:extLst>
          </p:cNvPr>
          <p:cNvPicPr>
            <a:picLocks noChangeAspect="1"/>
          </p:cNvPicPr>
          <p:nvPr/>
        </p:nvPicPr>
        <p:blipFill>
          <a:blip r:embed="rId4"/>
          <a:stretch>
            <a:fillRect/>
          </a:stretch>
        </p:blipFill>
        <p:spPr>
          <a:xfrm>
            <a:off x="944880" y="156597"/>
            <a:ext cx="3749040" cy="2108835"/>
          </a:xfrm>
          <a:prstGeom prst="rect">
            <a:avLst/>
          </a:prstGeom>
        </p:spPr>
      </p:pic>
      <p:pic>
        <p:nvPicPr>
          <p:cNvPr id="9" name="Picture 8">
            <a:extLst>
              <a:ext uri="{FF2B5EF4-FFF2-40B4-BE49-F238E27FC236}">
                <a16:creationId xmlns:a16="http://schemas.microsoft.com/office/drawing/2014/main" id="{29EA9AFF-7428-455B-58B6-42FD1F8EC872}"/>
              </a:ext>
            </a:extLst>
          </p:cNvPr>
          <p:cNvPicPr>
            <a:picLocks noChangeAspect="1"/>
          </p:cNvPicPr>
          <p:nvPr/>
        </p:nvPicPr>
        <p:blipFill>
          <a:blip r:embed="rId5"/>
          <a:stretch>
            <a:fillRect/>
          </a:stretch>
        </p:blipFill>
        <p:spPr>
          <a:xfrm>
            <a:off x="4779307" y="2381500"/>
            <a:ext cx="3749040" cy="2108836"/>
          </a:xfrm>
          <a:prstGeom prst="rect">
            <a:avLst/>
          </a:prstGeom>
        </p:spPr>
      </p:pic>
      <p:pic>
        <p:nvPicPr>
          <p:cNvPr id="11" name="Picture 10">
            <a:extLst>
              <a:ext uri="{FF2B5EF4-FFF2-40B4-BE49-F238E27FC236}">
                <a16:creationId xmlns:a16="http://schemas.microsoft.com/office/drawing/2014/main" id="{AC3400FF-60C1-1AFB-F45C-1E31B715DD55}"/>
              </a:ext>
            </a:extLst>
          </p:cNvPr>
          <p:cNvPicPr>
            <a:picLocks noChangeAspect="1"/>
          </p:cNvPicPr>
          <p:nvPr/>
        </p:nvPicPr>
        <p:blipFill>
          <a:blip r:embed="rId6"/>
          <a:stretch>
            <a:fillRect/>
          </a:stretch>
        </p:blipFill>
        <p:spPr>
          <a:xfrm>
            <a:off x="944880" y="2388438"/>
            <a:ext cx="3749040" cy="2108834"/>
          </a:xfrm>
          <a:prstGeom prst="rect">
            <a:avLst/>
          </a:prstGeom>
        </p:spPr>
      </p:pic>
    </p:spTree>
    <p:extLst>
      <p:ext uri="{BB962C8B-B14F-4D97-AF65-F5344CB8AC3E}">
        <p14:creationId xmlns:p14="http://schemas.microsoft.com/office/powerpoint/2010/main" val="39117011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90C6334A-44D9-8419-EE9F-679BEAFE91AC}"/>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18459AC3-1EF2-D8D9-0FB3-6A55D6CAEC74}"/>
              </a:ext>
            </a:extLst>
          </p:cNvPr>
          <p:cNvSpPr txBox="1"/>
          <p:nvPr/>
        </p:nvSpPr>
        <p:spPr>
          <a:xfrm>
            <a:off x="1835818" y="4377804"/>
            <a:ext cx="6685881" cy="523220"/>
          </a:xfrm>
          <a:prstGeom prst="rect">
            <a:avLst/>
          </a:prstGeom>
          <a:noFill/>
        </p:spPr>
        <p:txBody>
          <a:bodyPr wrap="square" rtlCol="0">
            <a:spAutoFit/>
          </a:bodyPr>
          <a:lstStyle/>
          <a:p>
            <a:r>
              <a:rPr lang="en" sz="2800" b="1" dirty="0">
                <a:solidFill>
                  <a:schemeClr val="dk1"/>
                </a:solidFill>
                <a:latin typeface="Bahnschrift SemiLight" panose="020B0502040204020203" pitchFamily="34" charset="0"/>
              </a:rPr>
              <a:t>having a deeper interaction with players</a:t>
            </a:r>
            <a:endParaRPr lang="en-US" sz="2800" b="1" dirty="0">
              <a:latin typeface="Bahnschrift SemiLight" panose="020B0502040204020203" pitchFamily="34" charset="0"/>
            </a:endParaRPr>
          </a:p>
        </p:txBody>
      </p:sp>
      <p:sp>
        <p:nvSpPr>
          <p:cNvPr id="2" name="TextBox 1">
            <a:extLst>
              <a:ext uri="{FF2B5EF4-FFF2-40B4-BE49-F238E27FC236}">
                <a16:creationId xmlns:a16="http://schemas.microsoft.com/office/drawing/2014/main" id="{8F806E7A-AC8B-E868-1862-C6B7669B1796}"/>
              </a:ext>
            </a:extLst>
          </p:cNvPr>
          <p:cNvSpPr txBox="1"/>
          <p:nvPr/>
        </p:nvSpPr>
        <p:spPr>
          <a:xfrm>
            <a:off x="1087538" y="4390504"/>
            <a:ext cx="4378123" cy="523220"/>
          </a:xfrm>
          <a:prstGeom prst="rect">
            <a:avLst/>
          </a:prstGeom>
          <a:noFill/>
        </p:spPr>
        <p:txBody>
          <a:bodyPr wrap="none" rtlCol="0">
            <a:spAutoFit/>
          </a:bodyPr>
          <a:lstStyle/>
          <a:p>
            <a:pPr algn="ctr"/>
            <a:r>
              <a:rPr lang="en" sz="2800" b="1" dirty="0">
                <a:solidFill>
                  <a:schemeClr val="dk1"/>
                </a:solidFill>
                <a:latin typeface="Bahnschrift SemiLight" panose="020B0502040204020203" pitchFamily="34" charset="0"/>
              </a:rPr>
              <a:t>NPC</a:t>
            </a:r>
            <a:r>
              <a:rPr lang="en" sz="2800" b="1" dirty="0">
                <a:noFill/>
                <a:latin typeface="Bahnschrift SemiLight" panose="020B0502040204020203" pitchFamily="34" charset="0"/>
              </a:rPr>
              <a:t>’s reaction to weather</a:t>
            </a:r>
          </a:p>
        </p:txBody>
      </p:sp>
      <p:pic>
        <p:nvPicPr>
          <p:cNvPr id="4" name="Picture 3">
            <a:extLst>
              <a:ext uri="{FF2B5EF4-FFF2-40B4-BE49-F238E27FC236}">
                <a16:creationId xmlns:a16="http://schemas.microsoft.com/office/drawing/2014/main" id="{4680606C-84C6-97C2-910B-20F43521F587}"/>
              </a:ext>
            </a:extLst>
          </p:cNvPr>
          <p:cNvPicPr>
            <a:picLocks noChangeAspect="1"/>
          </p:cNvPicPr>
          <p:nvPr/>
        </p:nvPicPr>
        <p:blipFill>
          <a:blip r:embed="rId3"/>
          <a:stretch>
            <a:fillRect/>
          </a:stretch>
        </p:blipFill>
        <p:spPr>
          <a:xfrm>
            <a:off x="94860" y="1208268"/>
            <a:ext cx="4389120" cy="2468880"/>
          </a:xfrm>
          <a:prstGeom prst="rect">
            <a:avLst/>
          </a:prstGeom>
        </p:spPr>
      </p:pic>
      <p:pic>
        <p:nvPicPr>
          <p:cNvPr id="8" name="Picture 7">
            <a:extLst>
              <a:ext uri="{FF2B5EF4-FFF2-40B4-BE49-F238E27FC236}">
                <a16:creationId xmlns:a16="http://schemas.microsoft.com/office/drawing/2014/main" id="{1DEF2789-0372-72D3-70D2-765A63D4BA8C}"/>
              </a:ext>
            </a:extLst>
          </p:cNvPr>
          <p:cNvPicPr>
            <a:picLocks noChangeAspect="1"/>
          </p:cNvPicPr>
          <p:nvPr/>
        </p:nvPicPr>
        <p:blipFill>
          <a:blip r:embed="rId4"/>
          <a:stretch>
            <a:fillRect/>
          </a:stretch>
        </p:blipFill>
        <p:spPr>
          <a:xfrm>
            <a:off x="4660020" y="1208268"/>
            <a:ext cx="4389120" cy="2468880"/>
          </a:xfrm>
          <a:prstGeom prst="rect">
            <a:avLst/>
          </a:prstGeom>
        </p:spPr>
      </p:pic>
    </p:spTree>
    <p:extLst>
      <p:ext uri="{BB962C8B-B14F-4D97-AF65-F5344CB8AC3E}">
        <p14:creationId xmlns:p14="http://schemas.microsoft.com/office/powerpoint/2010/main" val="35586281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B5EBAE06-3FFE-54F8-B1B8-84442ADD7C1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890A5DE-7F1B-F7E3-9426-FBEF761EFEE3}"/>
              </a:ext>
            </a:extLst>
          </p:cNvPr>
          <p:cNvSpPr txBox="1"/>
          <p:nvPr/>
        </p:nvSpPr>
        <p:spPr>
          <a:xfrm>
            <a:off x="4262538" y="914400"/>
            <a:ext cx="4378123" cy="523220"/>
          </a:xfrm>
          <a:prstGeom prst="rect">
            <a:avLst/>
          </a:prstGeom>
          <a:noFill/>
        </p:spPr>
        <p:txBody>
          <a:bodyPr wrap="none" rtlCol="0">
            <a:spAutoFit/>
          </a:bodyPr>
          <a:lstStyle/>
          <a:p>
            <a:pPr algn="ctr"/>
            <a:r>
              <a:rPr lang="en" sz="2800" b="1" dirty="0">
                <a:solidFill>
                  <a:schemeClr val="dk1"/>
                </a:solidFill>
                <a:latin typeface="Bahnschrift SemiLight" panose="020B0502040204020203" pitchFamily="34" charset="0"/>
              </a:rPr>
              <a:t>NPC</a:t>
            </a:r>
            <a:r>
              <a:rPr lang="en" sz="2800" b="1" dirty="0">
                <a:noFill/>
                <a:latin typeface="Bahnschrift SemiLight" panose="020B0502040204020203" pitchFamily="34" charset="0"/>
              </a:rPr>
              <a:t>’s reaction to weather</a:t>
            </a:r>
          </a:p>
        </p:txBody>
      </p:sp>
      <p:sp>
        <p:nvSpPr>
          <p:cNvPr id="3" name="TextBox 2">
            <a:extLst>
              <a:ext uri="{FF2B5EF4-FFF2-40B4-BE49-F238E27FC236}">
                <a16:creationId xmlns:a16="http://schemas.microsoft.com/office/drawing/2014/main" id="{793A0B89-2389-8416-8BDC-5190ECD84B6F}"/>
              </a:ext>
            </a:extLst>
          </p:cNvPr>
          <p:cNvSpPr txBox="1"/>
          <p:nvPr/>
        </p:nvSpPr>
        <p:spPr>
          <a:xfrm>
            <a:off x="0" y="914400"/>
            <a:ext cx="8978899" cy="2677656"/>
          </a:xfrm>
          <a:prstGeom prst="rect">
            <a:avLst/>
          </a:prstGeom>
          <a:noFill/>
        </p:spPr>
        <p:txBody>
          <a:bodyPr wrap="square" rtlCol="0">
            <a:spAutoFit/>
          </a:bodyPr>
          <a:lstStyle/>
          <a:p>
            <a:r>
              <a:rPr lang="en-US" sz="2800" b="1" dirty="0">
                <a:solidFill>
                  <a:srgbClr val="0D0D0D"/>
                </a:solidFill>
                <a:latin typeface="Bahnschrift SemiLight" panose="020B0502040204020203" pitchFamily="34" charset="0"/>
              </a:rPr>
              <a:t>The shift towards dynamic </a:t>
            </a:r>
            <a:r>
              <a:rPr lang="en-US" sz="2800" b="1" dirty="0">
                <a:noFill/>
                <a:latin typeface="Bahnschrift SemiLight" panose="020B0502040204020203" pitchFamily="34" charset="0"/>
              </a:rPr>
              <a:t>NPC</a:t>
            </a:r>
            <a:r>
              <a:rPr lang="en-US" sz="2800" b="1" dirty="0">
                <a:solidFill>
                  <a:srgbClr val="0D0D0D"/>
                </a:solidFill>
                <a:latin typeface="Bahnschrift SemiLight" panose="020B0502040204020203" pitchFamily="34" charset="0"/>
              </a:rPr>
              <a:t> behavior brings forth a unique opportunity for artificial intelligence (AI) to play a crucial role.</a:t>
            </a:r>
          </a:p>
          <a:p>
            <a:r>
              <a:rPr lang="en-US" sz="2800" b="1" dirty="0">
                <a:solidFill>
                  <a:srgbClr val="0D0D0D"/>
                </a:solidFill>
                <a:latin typeface="Bahnschrift SemiLight" panose="020B0502040204020203" pitchFamily="34" charset="0"/>
              </a:rPr>
              <a:t>AI is now at the forefront, addressing the challenges posed by the evolving nature of NPCs, making gaming experiences more immersive and captivating.</a:t>
            </a:r>
            <a:endParaRPr lang="en-US" sz="2800" b="1" dirty="0">
              <a:latin typeface="Bahnschrift SemiLight" panose="020B0502040204020203" pitchFamily="34" charset="0"/>
            </a:endParaRPr>
          </a:p>
        </p:txBody>
      </p:sp>
    </p:spTree>
    <p:extLst>
      <p:ext uri="{BB962C8B-B14F-4D97-AF65-F5344CB8AC3E}">
        <p14:creationId xmlns:p14="http://schemas.microsoft.com/office/powerpoint/2010/main" val="34938218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28F82738-9776-49C3-4571-3420F051A45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28E8852-12F8-6E0C-DAC5-1B21E4DE9B93}"/>
              </a:ext>
            </a:extLst>
          </p:cNvPr>
          <p:cNvSpPr txBox="1"/>
          <p:nvPr/>
        </p:nvSpPr>
        <p:spPr>
          <a:xfrm>
            <a:off x="4262538" y="914400"/>
            <a:ext cx="4378123" cy="523220"/>
          </a:xfrm>
          <a:prstGeom prst="rect">
            <a:avLst/>
          </a:prstGeom>
          <a:noFill/>
        </p:spPr>
        <p:txBody>
          <a:bodyPr wrap="none" rtlCol="0">
            <a:spAutoFit/>
          </a:bodyPr>
          <a:lstStyle/>
          <a:p>
            <a:pPr algn="ctr"/>
            <a:r>
              <a:rPr lang="en" sz="2800" b="1" dirty="0">
                <a:solidFill>
                  <a:schemeClr val="dk1"/>
                </a:solidFill>
                <a:latin typeface="Bahnschrift SemiLight" panose="020B0502040204020203" pitchFamily="34" charset="0"/>
              </a:rPr>
              <a:t>NPC</a:t>
            </a:r>
            <a:r>
              <a:rPr lang="en" sz="2800" b="1" dirty="0">
                <a:noFill/>
                <a:latin typeface="Bahnschrift SemiLight" panose="020B0502040204020203" pitchFamily="34" charset="0"/>
              </a:rPr>
              <a:t>’s reaction to weather</a:t>
            </a:r>
          </a:p>
        </p:txBody>
      </p:sp>
      <p:sp>
        <p:nvSpPr>
          <p:cNvPr id="3" name="TextBox 2">
            <a:extLst>
              <a:ext uri="{FF2B5EF4-FFF2-40B4-BE49-F238E27FC236}">
                <a16:creationId xmlns:a16="http://schemas.microsoft.com/office/drawing/2014/main" id="{76514943-3564-59BF-C3F0-3F18165E7767}"/>
              </a:ext>
            </a:extLst>
          </p:cNvPr>
          <p:cNvSpPr txBox="1"/>
          <p:nvPr/>
        </p:nvSpPr>
        <p:spPr>
          <a:xfrm>
            <a:off x="0" y="914400"/>
            <a:ext cx="8978899" cy="2677656"/>
          </a:xfrm>
          <a:prstGeom prst="rect">
            <a:avLst/>
          </a:prstGeom>
          <a:noFill/>
        </p:spPr>
        <p:txBody>
          <a:bodyPr wrap="square" rtlCol="0">
            <a:spAutoFit/>
          </a:bodyPr>
          <a:lstStyle/>
          <a:p>
            <a:r>
              <a:rPr lang="en-US" sz="2800" b="1" dirty="0">
                <a:solidFill>
                  <a:srgbClr val="0D0D0D"/>
                </a:solidFill>
                <a:latin typeface="Bahnschrift SemiLight" panose="020B0502040204020203" pitchFamily="34" charset="0"/>
              </a:rPr>
              <a:t>The shift towards dynamic </a:t>
            </a:r>
            <a:r>
              <a:rPr lang="en-US" sz="2800" b="1" dirty="0">
                <a:noFill/>
                <a:latin typeface="Bahnschrift SemiLight" panose="020B0502040204020203" pitchFamily="34" charset="0"/>
              </a:rPr>
              <a:t>NPC</a:t>
            </a:r>
            <a:r>
              <a:rPr lang="en-US" sz="2800" b="1" dirty="0">
                <a:solidFill>
                  <a:srgbClr val="0D0D0D"/>
                </a:solidFill>
                <a:latin typeface="Bahnschrift SemiLight" panose="020B0502040204020203" pitchFamily="34" charset="0"/>
              </a:rPr>
              <a:t> behavior brings forth a unique opportunity for artificial intelligence (AI) to play a crucial role.</a:t>
            </a:r>
          </a:p>
          <a:p>
            <a:r>
              <a:rPr lang="en-US" sz="2800" b="1" dirty="0">
                <a:solidFill>
                  <a:srgbClr val="0D0D0D"/>
                </a:solidFill>
                <a:latin typeface="Bahnschrift SemiLight" panose="020B0502040204020203" pitchFamily="34" charset="0"/>
              </a:rPr>
              <a:t>AI is now at the forefront, addressing the challenges posed by the evolving nature of NPCs, making gaming experiences more immersive and captivating.</a:t>
            </a:r>
            <a:endParaRPr lang="en-US" sz="2800" b="1" dirty="0">
              <a:latin typeface="Bahnschrift SemiLight" panose="020B0502040204020203" pitchFamily="34" charset="0"/>
            </a:endParaRPr>
          </a:p>
        </p:txBody>
      </p:sp>
    </p:spTree>
    <p:extLst>
      <p:ext uri="{BB962C8B-B14F-4D97-AF65-F5344CB8AC3E}">
        <p14:creationId xmlns:p14="http://schemas.microsoft.com/office/powerpoint/2010/main" val="24921974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13282EAD-A773-5C36-223A-F17123A9B06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6E6215A-B941-A5FF-4B3C-DC946E2BD810}"/>
              </a:ext>
            </a:extLst>
          </p:cNvPr>
          <p:cNvSpPr txBox="1"/>
          <p:nvPr/>
        </p:nvSpPr>
        <p:spPr>
          <a:xfrm>
            <a:off x="1725985" y="2021928"/>
            <a:ext cx="6784230" cy="769441"/>
          </a:xfrm>
          <a:prstGeom prst="rect">
            <a:avLst/>
          </a:prstGeom>
          <a:noFill/>
        </p:spPr>
        <p:txBody>
          <a:bodyPr wrap="none" rtlCol="0">
            <a:spAutoFit/>
          </a:bodyPr>
          <a:lstStyle/>
          <a:p>
            <a:pPr algn="ctr"/>
            <a:r>
              <a:rPr lang="en" sz="4400" b="1" dirty="0">
                <a:solidFill>
                  <a:schemeClr val="dk1"/>
                </a:solidFill>
                <a:latin typeface="Bahnschrift SemiLight" panose="020B0502040204020203" pitchFamily="34" charset="0"/>
              </a:rPr>
              <a:t>NPC</a:t>
            </a:r>
            <a:r>
              <a:rPr lang="en" sz="4400" b="1" dirty="0">
                <a:noFill/>
                <a:latin typeface="Bahnschrift SemiLight" panose="020B0502040204020203" pitchFamily="34" charset="0"/>
              </a:rPr>
              <a:t>’s reaction to weather</a:t>
            </a:r>
          </a:p>
        </p:txBody>
      </p:sp>
      <p:sp>
        <p:nvSpPr>
          <p:cNvPr id="4" name="TextBox 3">
            <a:extLst>
              <a:ext uri="{FF2B5EF4-FFF2-40B4-BE49-F238E27FC236}">
                <a16:creationId xmlns:a16="http://schemas.microsoft.com/office/drawing/2014/main" id="{2F3F2699-73AC-EB88-B7D6-B168CC02B4F9}"/>
              </a:ext>
            </a:extLst>
          </p:cNvPr>
          <p:cNvSpPr txBox="1"/>
          <p:nvPr/>
        </p:nvSpPr>
        <p:spPr>
          <a:xfrm>
            <a:off x="2988198" y="2021929"/>
            <a:ext cx="4027064" cy="769441"/>
          </a:xfrm>
          <a:prstGeom prst="rect">
            <a:avLst/>
          </a:prstGeom>
          <a:noFill/>
        </p:spPr>
        <p:txBody>
          <a:bodyPr wrap="none" rtlCol="0">
            <a:spAutoFit/>
          </a:bodyPr>
          <a:lstStyle/>
          <a:p>
            <a:r>
              <a:rPr lang="en" sz="4400" b="1" dirty="0">
                <a:solidFill>
                  <a:schemeClr val="tx1"/>
                </a:solidFill>
                <a:latin typeface="Bahnschrift SemiLight" panose="020B0502040204020203" pitchFamily="34" charset="0"/>
              </a:rPr>
              <a:t>AI Components</a:t>
            </a:r>
            <a:endParaRPr lang="en-US" sz="4400" b="1" dirty="0">
              <a:solidFill>
                <a:schemeClr val="tx1"/>
              </a:solidFill>
              <a:latin typeface="Bahnschrift SemiLight" panose="020B0502040204020203" pitchFamily="34" charset="0"/>
            </a:endParaRPr>
          </a:p>
        </p:txBody>
      </p:sp>
      <p:pic>
        <p:nvPicPr>
          <p:cNvPr id="5" name="Picture 4">
            <a:extLst>
              <a:ext uri="{FF2B5EF4-FFF2-40B4-BE49-F238E27FC236}">
                <a16:creationId xmlns:a16="http://schemas.microsoft.com/office/drawing/2014/main" id="{6910A99D-801A-90D4-B882-A3AF1A05E3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89198" y="1965325"/>
            <a:ext cx="5778500" cy="3178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50857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D2E2E191-E890-439F-A3FE-8D22C312BE9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75FC1DC-0A83-1001-433F-F6C1786191A6}"/>
              </a:ext>
            </a:extLst>
          </p:cNvPr>
          <p:cNvSpPr txBox="1"/>
          <p:nvPr/>
        </p:nvSpPr>
        <p:spPr>
          <a:xfrm>
            <a:off x="2253243" y="1586865"/>
            <a:ext cx="3786613" cy="461665"/>
          </a:xfrm>
          <a:prstGeom prst="rect">
            <a:avLst/>
          </a:prstGeom>
          <a:noFill/>
        </p:spPr>
        <p:txBody>
          <a:bodyPr wrap="none" rtlCol="0">
            <a:spAutoFit/>
          </a:bodyPr>
          <a:lstStyle/>
          <a:p>
            <a:pPr algn="ctr"/>
            <a:r>
              <a:rPr lang="en" sz="2400" b="1" dirty="0">
                <a:solidFill>
                  <a:schemeClr val="dk1"/>
                </a:solidFill>
                <a:latin typeface="Bahnschrift SemiLight" panose="020B0502040204020203" pitchFamily="34" charset="0"/>
              </a:rPr>
              <a:t>NPC</a:t>
            </a:r>
            <a:r>
              <a:rPr lang="en" sz="2400" b="1" dirty="0">
                <a:noFill/>
                <a:latin typeface="Bahnschrift SemiLight" panose="020B0502040204020203" pitchFamily="34" charset="0"/>
              </a:rPr>
              <a:t>’s reaction to weather</a:t>
            </a:r>
          </a:p>
        </p:txBody>
      </p:sp>
      <p:sp>
        <p:nvSpPr>
          <p:cNvPr id="3" name="TextBox 2">
            <a:extLst>
              <a:ext uri="{FF2B5EF4-FFF2-40B4-BE49-F238E27FC236}">
                <a16:creationId xmlns:a16="http://schemas.microsoft.com/office/drawing/2014/main" id="{218A180F-DB75-AE3B-7011-4A3035C3EDDB}"/>
              </a:ext>
            </a:extLst>
          </p:cNvPr>
          <p:cNvSpPr txBox="1"/>
          <p:nvPr/>
        </p:nvSpPr>
        <p:spPr>
          <a:xfrm>
            <a:off x="609600" y="444500"/>
            <a:ext cx="6280887" cy="646331"/>
          </a:xfrm>
          <a:prstGeom prst="rect">
            <a:avLst/>
          </a:prstGeom>
          <a:noFill/>
        </p:spPr>
        <p:txBody>
          <a:bodyPr wrap="none" rtlCol="0">
            <a:spAutoFit/>
          </a:bodyPr>
          <a:lstStyle/>
          <a:p>
            <a:r>
              <a:rPr lang="en" sz="3600" b="1" dirty="0">
                <a:latin typeface="Bahnschrift SemiLight" panose="020B0502040204020203" pitchFamily="34" charset="0"/>
              </a:rPr>
              <a:t> Decision-Making Algorithms:</a:t>
            </a:r>
            <a:endParaRPr lang="en-US" sz="3600" b="1" dirty="0">
              <a:latin typeface="Bahnschrift SemiLight" panose="020B0502040204020203" pitchFamily="34" charset="0"/>
            </a:endParaRPr>
          </a:p>
        </p:txBody>
      </p:sp>
      <p:sp>
        <p:nvSpPr>
          <p:cNvPr id="5" name="TextBox 4">
            <a:extLst>
              <a:ext uri="{FF2B5EF4-FFF2-40B4-BE49-F238E27FC236}">
                <a16:creationId xmlns:a16="http://schemas.microsoft.com/office/drawing/2014/main" id="{A5AB51D2-6C10-16FB-8031-71C0F36C8467}"/>
              </a:ext>
            </a:extLst>
          </p:cNvPr>
          <p:cNvSpPr txBox="1"/>
          <p:nvPr/>
        </p:nvSpPr>
        <p:spPr>
          <a:xfrm>
            <a:off x="752802" y="1586865"/>
            <a:ext cx="4019049" cy="830997"/>
          </a:xfrm>
          <a:prstGeom prst="rect">
            <a:avLst/>
          </a:prstGeom>
          <a:noFill/>
        </p:spPr>
        <p:txBody>
          <a:bodyPr wrap="none" rtlCol="0">
            <a:spAutoFit/>
          </a:bodyPr>
          <a:lstStyle/>
          <a:p>
            <a:pPr marL="0" lvl="0" indent="0" algn="l" rtl="0">
              <a:spcBef>
                <a:spcPts val="0"/>
              </a:spcBef>
              <a:spcAft>
                <a:spcPts val="0"/>
              </a:spcAft>
              <a:buClr>
                <a:schemeClr val="dk1"/>
              </a:buClr>
              <a:buSzPts val="1100"/>
              <a:buFont typeface="Arial"/>
              <a:buNone/>
            </a:pPr>
            <a:r>
              <a:rPr lang="en-US" sz="2400" b="1" dirty="0">
                <a:latin typeface="Bahnschrift SemiLight" panose="020B0502040204020203" pitchFamily="34" charset="0"/>
              </a:rPr>
              <a:t>Determine </a:t>
            </a:r>
            <a:r>
              <a:rPr lang="en-US" sz="2400" b="1" dirty="0">
                <a:noFill/>
                <a:latin typeface="Bahnschrift SemiLight" panose="020B0502040204020203" pitchFamily="34" charset="0"/>
              </a:rPr>
              <a:t>NPC</a:t>
            </a:r>
            <a:r>
              <a:rPr lang="en-US" sz="2400" b="1" dirty="0">
                <a:latin typeface="Bahnschrift SemiLight" panose="020B0502040204020203" pitchFamily="34" charset="0"/>
              </a:rPr>
              <a:t> reactions.</a:t>
            </a:r>
          </a:p>
          <a:p>
            <a:pPr marL="0" lvl="0" indent="0" algn="l" rtl="0">
              <a:spcBef>
                <a:spcPts val="0"/>
              </a:spcBef>
              <a:spcAft>
                <a:spcPts val="0"/>
              </a:spcAft>
              <a:buClr>
                <a:schemeClr val="dk1"/>
              </a:buClr>
              <a:buSzPts val="1100"/>
              <a:buFont typeface="Arial"/>
              <a:buNone/>
            </a:pPr>
            <a:r>
              <a:rPr lang="en-US" sz="2400" b="1" dirty="0">
                <a:latin typeface="Bahnschrift SemiLight" panose="020B0502040204020203" pitchFamily="34" charset="0"/>
              </a:rPr>
              <a:t>Act as the "brains" of NPCs.</a:t>
            </a:r>
          </a:p>
        </p:txBody>
      </p:sp>
      <p:pic>
        <p:nvPicPr>
          <p:cNvPr id="2052" name="Picture 4">
            <a:extLst>
              <a:ext uri="{FF2B5EF4-FFF2-40B4-BE49-F238E27FC236}">
                <a16:creationId xmlns:a16="http://schemas.microsoft.com/office/drawing/2014/main" id="{EA465AE1-4563-C110-04CE-B00180B205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01237" y="1965325"/>
            <a:ext cx="5778500" cy="317817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C5A3BDBE-83A7-9E6A-0C50-F4F4A4136F2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0453"/>
          <a:stretch/>
        </p:blipFill>
        <p:spPr bwMode="auto">
          <a:xfrm>
            <a:off x="8912505" y="2571750"/>
            <a:ext cx="2503990" cy="2400300"/>
          </a:xfrm>
          <a:prstGeom prst="rect">
            <a:avLst/>
          </a:prstGeom>
          <a:noFill/>
          <a:scene3d>
            <a:camera prst="orthographicFront">
              <a:rot lat="2584874" lon="15947438" rev="20432932"/>
            </a:camera>
            <a:lightRig rig="threePt" dir="t"/>
          </a:scene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50166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2D5B9C45-F309-CDEA-9999-CC00879F2CD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D77343F-F3EF-010E-694F-70FC5F32D12E}"/>
              </a:ext>
            </a:extLst>
          </p:cNvPr>
          <p:cNvSpPr txBox="1"/>
          <p:nvPr/>
        </p:nvSpPr>
        <p:spPr>
          <a:xfrm>
            <a:off x="2382336" y="1556781"/>
            <a:ext cx="3786613" cy="461665"/>
          </a:xfrm>
          <a:prstGeom prst="rect">
            <a:avLst/>
          </a:prstGeom>
          <a:noFill/>
        </p:spPr>
        <p:txBody>
          <a:bodyPr wrap="none" rtlCol="0">
            <a:spAutoFit/>
          </a:bodyPr>
          <a:lstStyle/>
          <a:p>
            <a:pPr algn="ctr"/>
            <a:r>
              <a:rPr lang="en" sz="2400" b="1" dirty="0">
                <a:solidFill>
                  <a:schemeClr val="dk1"/>
                </a:solidFill>
                <a:latin typeface="Bahnschrift SemiLight" panose="020B0502040204020203" pitchFamily="34" charset="0"/>
              </a:rPr>
              <a:t>NPC</a:t>
            </a:r>
            <a:r>
              <a:rPr lang="en" sz="2400" b="1" dirty="0">
                <a:noFill/>
                <a:latin typeface="Bahnschrift SemiLight" panose="020B0502040204020203" pitchFamily="34" charset="0"/>
              </a:rPr>
              <a:t>’s reaction to weather</a:t>
            </a:r>
          </a:p>
        </p:txBody>
      </p:sp>
      <p:sp>
        <p:nvSpPr>
          <p:cNvPr id="3" name="TextBox 2">
            <a:extLst>
              <a:ext uri="{FF2B5EF4-FFF2-40B4-BE49-F238E27FC236}">
                <a16:creationId xmlns:a16="http://schemas.microsoft.com/office/drawing/2014/main" id="{385E9438-4C60-94C3-8B3C-1CC4E6744081}"/>
              </a:ext>
            </a:extLst>
          </p:cNvPr>
          <p:cNvSpPr txBox="1"/>
          <p:nvPr/>
        </p:nvSpPr>
        <p:spPr>
          <a:xfrm>
            <a:off x="609600" y="444500"/>
            <a:ext cx="4232249" cy="646331"/>
          </a:xfrm>
          <a:prstGeom prst="rect">
            <a:avLst/>
          </a:prstGeom>
          <a:noFill/>
        </p:spPr>
        <p:txBody>
          <a:bodyPr wrap="none" rtlCol="0">
            <a:spAutoFit/>
          </a:bodyPr>
          <a:lstStyle/>
          <a:p>
            <a:r>
              <a:rPr lang="en" sz="3600" b="1" dirty="0">
                <a:latin typeface="Bahnschrift SemiLight" panose="020B0502040204020203" pitchFamily="34" charset="0"/>
              </a:rPr>
              <a:t> Behavioral Models:</a:t>
            </a:r>
            <a:endParaRPr lang="en-US" sz="3600" b="1" dirty="0">
              <a:latin typeface="Bahnschrift SemiLight" panose="020B0502040204020203" pitchFamily="34" charset="0"/>
            </a:endParaRPr>
          </a:p>
        </p:txBody>
      </p:sp>
      <p:sp>
        <p:nvSpPr>
          <p:cNvPr id="5" name="TextBox 4">
            <a:extLst>
              <a:ext uri="{FF2B5EF4-FFF2-40B4-BE49-F238E27FC236}">
                <a16:creationId xmlns:a16="http://schemas.microsoft.com/office/drawing/2014/main" id="{83FF907A-156A-95B0-88C2-E4358CCFC0B5}"/>
              </a:ext>
            </a:extLst>
          </p:cNvPr>
          <p:cNvSpPr txBox="1"/>
          <p:nvPr/>
        </p:nvSpPr>
        <p:spPr>
          <a:xfrm>
            <a:off x="609600" y="1556781"/>
            <a:ext cx="5192447" cy="984885"/>
          </a:xfrm>
          <a:prstGeom prst="rect">
            <a:avLst/>
          </a:prstGeom>
          <a:noFill/>
        </p:spPr>
        <p:txBody>
          <a:bodyPr wrap="none" rtlCol="0">
            <a:spAutoFit/>
          </a:bodyPr>
          <a:lstStyle/>
          <a:p>
            <a:pPr marL="0" lvl="0" indent="0" algn="l" rtl="0">
              <a:spcBef>
                <a:spcPts val="1200"/>
              </a:spcBef>
              <a:spcAft>
                <a:spcPts val="0"/>
              </a:spcAft>
              <a:buClr>
                <a:schemeClr val="dk1"/>
              </a:buClr>
              <a:buSzPts val="1100"/>
              <a:buFont typeface="Arial"/>
              <a:buNone/>
            </a:pPr>
            <a:r>
              <a:rPr lang="en-US" sz="2400" b="1" dirty="0">
                <a:latin typeface="Bahnschrift SemiLight" panose="020B0502040204020203" pitchFamily="34" charset="0"/>
              </a:rPr>
              <a:t>Set rules for </a:t>
            </a:r>
            <a:r>
              <a:rPr lang="en-US" sz="2400" b="1" dirty="0">
                <a:noFill/>
                <a:latin typeface="Bahnschrift SemiLight" panose="020B0502040204020203" pitchFamily="34" charset="0"/>
              </a:rPr>
              <a:t>NPC</a:t>
            </a:r>
            <a:r>
              <a:rPr lang="en-US" sz="2400" b="1" dirty="0">
                <a:latin typeface="Bahnschrift SemiLight" panose="020B0502040204020203" pitchFamily="34" charset="0"/>
              </a:rPr>
              <a:t> actions.</a:t>
            </a:r>
          </a:p>
          <a:p>
            <a:pPr marL="0" lvl="0" indent="0" algn="l" rtl="0">
              <a:spcBef>
                <a:spcPts val="1200"/>
              </a:spcBef>
              <a:spcAft>
                <a:spcPts val="1200"/>
              </a:spcAft>
              <a:buClr>
                <a:schemeClr val="dk1"/>
              </a:buClr>
              <a:buSzPts val="1100"/>
              <a:buFont typeface="Arial"/>
              <a:buNone/>
            </a:pPr>
            <a:r>
              <a:rPr lang="en-US" sz="2400" b="1" dirty="0">
                <a:latin typeface="Bahnschrift SemiLight" panose="020B0502040204020203" pitchFamily="34" charset="0"/>
              </a:rPr>
              <a:t>Guide behavior in various situations.</a:t>
            </a:r>
          </a:p>
        </p:txBody>
      </p:sp>
      <p:pic>
        <p:nvPicPr>
          <p:cNvPr id="6" name="Picture 4">
            <a:extLst>
              <a:ext uri="{FF2B5EF4-FFF2-40B4-BE49-F238E27FC236}">
                <a16:creationId xmlns:a16="http://schemas.microsoft.com/office/drawing/2014/main" id="{69871674-CB7A-2C12-18D3-8E07A7BA36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53781" y="2018446"/>
            <a:ext cx="5778500" cy="317817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169C690A-8BE9-91B1-01C1-AA748EECD01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0453"/>
          <a:stretch/>
        </p:blipFill>
        <p:spPr bwMode="auto">
          <a:xfrm>
            <a:off x="6030410" y="2484396"/>
            <a:ext cx="2503990" cy="2400300"/>
          </a:xfrm>
          <a:prstGeom prst="rect">
            <a:avLst/>
          </a:prstGeom>
          <a:noFill/>
          <a:scene3d>
            <a:camera prst="orthographicFront">
              <a:rot lat="0" lon="0" rev="0"/>
            </a:camera>
            <a:lightRig rig="threePt" dir="t"/>
          </a:scene3d>
          <a:extLst>
            <a:ext uri="{909E8E84-426E-40DD-AFC4-6F175D3DCCD1}">
              <a14:hiddenFill xmlns:a14="http://schemas.microsoft.com/office/drawing/2010/main">
                <a:solidFill>
                  <a:srgbClr val="FFFFFF"/>
                </a:solidFill>
              </a14:hiddenFill>
            </a:ext>
          </a:extLst>
        </p:spPr>
      </p:pic>
      <p:pic>
        <p:nvPicPr>
          <p:cNvPr id="7" name="Picture 2" descr="creepy smiles Starfield NPCs">
            <a:extLst>
              <a:ext uri="{FF2B5EF4-FFF2-40B4-BE49-F238E27FC236}">
                <a16:creationId xmlns:a16="http://schemas.microsoft.com/office/drawing/2014/main" id="{7DE0F835-467C-82A5-E785-71947D90C29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819674" y="2696464"/>
            <a:ext cx="3560064" cy="20025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83718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47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9C5354F4-9927-3143-D94B-0DC3A21EB5C1}"/>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0FCB7786-4788-0916-4677-061F14B4E652}"/>
              </a:ext>
            </a:extLst>
          </p:cNvPr>
          <p:cNvSpPr txBox="1"/>
          <p:nvPr/>
        </p:nvSpPr>
        <p:spPr>
          <a:xfrm>
            <a:off x="4333199" y="2037144"/>
            <a:ext cx="184731" cy="307777"/>
          </a:xfrm>
          <a:prstGeom prst="rect">
            <a:avLst/>
          </a:prstGeom>
          <a:noFill/>
        </p:spPr>
        <p:txBody>
          <a:bodyPr wrap="none" rtlCol="0">
            <a:spAutoFit/>
          </a:bodyPr>
          <a:lstStyle/>
          <a:p>
            <a:pPr algn="ctr"/>
            <a:endParaRPr lang="en-US" dirty="0"/>
          </a:p>
        </p:txBody>
      </p:sp>
      <p:sp>
        <p:nvSpPr>
          <p:cNvPr id="5" name="TextBox 4">
            <a:extLst>
              <a:ext uri="{FF2B5EF4-FFF2-40B4-BE49-F238E27FC236}">
                <a16:creationId xmlns:a16="http://schemas.microsoft.com/office/drawing/2014/main" id="{2BD30CAF-AEBB-648D-30B3-6867281E2610}"/>
              </a:ext>
            </a:extLst>
          </p:cNvPr>
          <p:cNvSpPr txBox="1"/>
          <p:nvPr/>
        </p:nvSpPr>
        <p:spPr>
          <a:xfrm>
            <a:off x="4333199" y="1960200"/>
            <a:ext cx="1281120" cy="769441"/>
          </a:xfrm>
          <a:prstGeom prst="rect">
            <a:avLst/>
          </a:prstGeom>
          <a:noFill/>
          <a:ln>
            <a:noFill/>
          </a:ln>
        </p:spPr>
        <p:txBody>
          <a:bodyPr wrap="none" rtlCol="0">
            <a:spAutoFit/>
          </a:bodyPr>
          <a:lstStyle/>
          <a:p>
            <a:pPr algn="ctr"/>
            <a:r>
              <a:rPr lang="en-US" sz="4400" b="1" dirty="0">
                <a:ln>
                  <a:solidFill>
                    <a:schemeClr val="accent3">
                      <a:lumMod val="40000"/>
                      <a:lumOff val="60000"/>
                      <a:alpha val="42000"/>
                    </a:schemeClr>
                  </a:solidFill>
                </a:ln>
                <a:gradFill>
                  <a:gsLst>
                    <a:gs pos="0">
                      <a:schemeClr val="accent1">
                        <a:lumMod val="40000"/>
                        <a:lumOff val="60000"/>
                      </a:schemeClr>
                    </a:gs>
                    <a:gs pos="100000">
                      <a:srgbClr val="0070C0"/>
                    </a:gs>
                    <a:gs pos="76000">
                      <a:schemeClr val="accent1">
                        <a:lumMod val="50000"/>
                      </a:schemeClr>
                    </a:gs>
                  </a:gsLst>
                  <a:lin ang="5400000" scaled="1"/>
                </a:gradFill>
                <a:effectLst>
                  <a:reflection blurRad="6350" stA="60000" endA="900" endPos="58000" dir="5400000" sy="-100000" algn="bl" rotWithShape="0"/>
                </a:effectLst>
                <a:latin typeface="Bahnschrift SemiLight" panose="020B0502040204020203" pitchFamily="34" charset="0"/>
              </a:rPr>
              <a:t>NPC</a:t>
            </a:r>
          </a:p>
        </p:txBody>
      </p:sp>
      <p:sp>
        <p:nvSpPr>
          <p:cNvPr id="2" name="TextBox 1">
            <a:extLst>
              <a:ext uri="{FF2B5EF4-FFF2-40B4-BE49-F238E27FC236}">
                <a16:creationId xmlns:a16="http://schemas.microsoft.com/office/drawing/2014/main" id="{CFB0CE04-6BA8-7735-5639-2708383F473E}"/>
              </a:ext>
            </a:extLst>
          </p:cNvPr>
          <p:cNvSpPr txBox="1"/>
          <p:nvPr/>
        </p:nvSpPr>
        <p:spPr>
          <a:xfrm>
            <a:off x="1872269" y="1960199"/>
            <a:ext cx="2460930" cy="769441"/>
          </a:xfrm>
          <a:prstGeom prst="rect">
            <a:avLst/>
          </a:prstGeom>
          <a:noFill/>
        </p:spPr>
        <p:txBody>
          <a:bodyPr wrap="none" rtlCol="0">
            <a:spAutoFit/>
          </a:bodyPr>
          <a:lstStyle/>
          <a:p>
            <a:r>
              <a:rPr lang="en-US" sz="4400" b="1" dirty="0">
                <a:latin typeface="Bahnschrift SemiLight" panose="020B0502040204020203" pitchFamily="34" charset="0"/>
              </a:rPr>
              <a:t>What are</a:t>
            </a:r>
            <a:endParaRPr lang="en-US" sz="4400" dirty="0"/>
          </a:p>
        </p:txBody>
      </p:sp>
      <p:sp>
        <p:nvSpPr>
          <p:cNvPr id="3" name="TextBox 2">
            <a:extLst>
              <a:ext uri="{FF2B5EF4-FFF2-40B4-BE49-F238E27FC236}">
                <a16:creationId xmlns:a16="http://schemas.microsoft.com/office/drawing/2014/main" id="{C05BF3BA-FF6A-7B17-E4EE-B261C5AD425C}"/>
              </a:ext>
            </a:extLst>
          </p:cNvPr>
          <p:cNvSpPr txBox="1"/>
          <p:nvPr/>
        </p:nvSpPr>
        <p:spPr>
          <a:xfrm>
            <a:off x="5463848" y="1960198"/>
            <a:ext cx="873957" cy="769441"/>
          </a:xfrm>
          <a:prstGeom prst="rect">
            <a:avLst/>
          </a:prstGeom>
          <a:noFill/>
        </p:spPr>
        <p:txBody>
          <a:bodyPr wrap="none" rtlCol="0">
            <a:spAutoFit/>
          </a:bodyPr>
          <a:lstStyle/>
          <a:p>
            <a:pPr algn="ctr"/>
            <a:r>
              <a:rPr lang="en-US" sz="4400" b="1" dirty="0">
                <a:latin typeface="Bahnschrift SemiLight" panose="020B0502040204020203" pitchFamily="34" charset="0"/>
              </a:rPr>
              <a:t>s ?</a:t>
            </a:r>
          </a:p>
        </p:txBody>
      </p:sp>
      <mc:AlternateContent xmlns:mc="http://schemas.openxmlformats.org/markup-compatibility/2006">
        <mc:Choice xmlns:am3d="http://schemas.microsoft.com/office/drawing/2017/model3d" Requires="am3d">
          <p:graphicFrame>
            <p:nvGraphicFramePr>
              <p:cNvPr id="7" name="3D Model 6" descr="Xbox Wireless Controller-Black">
                <a:extLst>
                  <a:ext uri="{FF2B5EF4-FFF2-40B4-BE49-F238E27FC236}">
                    <a16:creationId xmlns:a16="http://schemas.microsoft.com/office/drawing/2014/main" id="{E0CE6976-78C1-83C3-A0EE-E3E9BC1585E7}"/>
                  </a:ext>
                </a:extLst>
              </p:cNvPr>
              <p:cNvGraphicFramePr>
                <a:graphicFrameLocks noChangeAspect="1"/>
              </p:cNvGraphicFramePr>
              <p:nvPr>
                <p:extLst>
                  <p:ext uri="{D42A27DB-BD31-4B8C-83A1-F6EECF244321}">
                    <p14:modId xmlns:p14="http://schemas.microsoft.com/office/powerpoint/2010/main" val="3830314278"/>
                  </p:ext>
                </p:extLst>
              </p:nvPr>
            </p:nvGraphicFramePr>
            <p:xfrm>
              <a:off x="11249481" y="458165"/>
              <a:ext cx="2927254" cy="2109904"/>
            </p:xfrm>
            <a:graphic>
              <a:graphicData uri="http://schemas.microsoft.com/office/drawing/2017/model3d">
                <am3d:model3d r:embed="rId3">
                  <am3d:spPr>
                    <a:xfrm>
                      <a:off x="0" y="0"/>
                      <a:ext cx="2927254" cy="2109904"/>
                    </a:xfrm>
                    <a:prstGeom prst="rect">
                      <a:avLst/>
                    </a:prstGeom>
                  </am3d:spPr>
                  <am3d:camera>
                    <am3d:pos x="0" y="0" z="61246371"/>
                    <am3d:up dx="0" dy="36000000" dz="0"/>
                    <am3d:lookAt x="0" y="0" z="0"/>
                    <am3d:perspective fov="2700000"/>
                  </am3d:camera>
                  <am3d:trans>
                    <am3d:meterPerModelUnit n="6426873" d="1000000"/>
                    <am3d:preTrans dx="-5219360" dy="-11002909" dz="0"/>
                    <am3d:scale>
                      <am3d:sx n="1000000" d="1000000"/>
                      <am3d:sy n="1000000" d="1000000"/>
                      <am3d:sz n="1000000" d="1000000"/>
                    </am3d:scale>
                    <am3d:rot ax="-3666644" ay="4445125" az="-3609228"/>
                    <am3d:postTrans dx="0" dy="0" dz="0"/>
                  </am3d:trans>
                  <am3d:raster rName="Office3DRenderer" rVer="16.0.8326">
                    <am3d:blip r:embed="rId4"/>
                  </am3d:raster>
                  <am3d:objViewport viewportSz="397270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Xbox Wireless Controller-Black">
                <a:extLst>
                  <a:ext uri="{FF2B5EF4-FFF2-40B4-BE49-F238E27FC236}">
                    <a16:creationId xmlns:a16="http://schemas.microsoft.com/office/drawing/2014/main" id="{E0CE6976-78C1-83C3-A0EE-E3E9BC1585E7}"/>
                  </a:ext>
                </a:extLst>
              </p:cNvPr>
              <p:cNvPicPr>
                <a:picLocks noGrp="1" noRot="1" noChangeAspect="1" noMove="1" noResize="1" noEditPoints="1" noAdjustHandles="1" noChangeArrowheads="1" noChangeShapeType="1" noCrop="1"/>
              </p:cNvPicPr>
              <p:nvPr/>
            </p:nvPicPr>
            <p:blipFill>
              <a:blip r:embed="rId4"/>
              <a:stretch>
                <a:fillRect/>
              </a:stretch>
            </p:blipFill>
            <p:spPr>
              <a:xfrm>
                <a:off x="11249481" y="458165"/>
                <a:ext cx="2927254" cy="2109904"/>
              </a:xfrm>
              <a:prstGeom prst="rect">
                <a:avLst/>
              </a:prstGeom>
            </p:spPr>
          </p:pic>
        </mc:Fallback>
      </mc:AlternateContent>
    </p:spTree>
    <p:extLst>
      <p:ext uri="{BB962C8B-B14F-4D97-AF65-F5344CB8AC3E}">
        <p14:creationId xmlns:p14="http://schemas.microsoft.com/office/powerpoint/2010/main" val="19908775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4CBF484E-D3FB-23B1-D12D-C88EBC1F599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F80912C-59C1-F40C-6FCE-FA4EAC2B9DCF}"/>
              </a:ext>
            </a:extLst>
          </p:cNvPr>
          <p:cNvSpPr txBox="1"/>
          <p:nvPr/>
        </p:nvSpPr>
        <p:spPr>
          <a:xfrm>
            <a:off x="3601846" y="1556781"/>
            <a:ext cx="4683512" cy="461665"/>
          </a:xfrm>
          <a:prstGeom prst="rect">
            <a:avLst/>
          </a:prstGeom>
          <a:noFill/>
        </p:spPr>
        <p:txBody>
          <a:bodyPr wrap="square" rtlCol="0">
            <a:spAutoFit/>
          </a:bodyPr>
          <a:lstStyle/>
          <a:p>
            <a:pPr algn="ctr"/>
            <a:r>
              <a:rPr lang="en" sz="2400" b="1" dirty="0">
                <a:solidFill>
                  <a:schemeClr val="dk1"/>
                </a:solidFill>
                <a:latin typeface="Bahnschrift SemiLight" panose="020B0502040204020203" pitchFamily="34" charset="0"/>
              </a:rPr>
              <a:t>NPC</a:t>
            </a:r>
            <a:r>
              <a:rPr lang="en" sz="2400" b="1" dirty="0">
                <a:noFill/>
                <a:latin typeface="Bahnschrift SemiLight" panose="020B0502040204020203" pitchFamily="34" charset="0"/>
              </a:rPr>
              <a:t>’s reaction to weather</a:t>
            </a:r>
          </a:p>
        </p:txBody>
      </p:sp>
      <p:sp>
        <p:nvSpPr>
          <p:cNvPr id="3" name="TextBox 2">
            <a:extLst>
              <a:ext uri="{FF2B5EF4-FFF2-40B4-BE49-F238E27FC236}">
                <a16:creationId xmlns:a16="http://schemas.microsoft.com/office/drawing/2014/main" id="{071A4A2A-D3DF-97F0-57B2-BFAB3B7FEA04}"/>
              </a:ext>
            </a:extLst>
          </p:cNvPr>
          <p:cNvSpPr txBox="1"/>
          <p:nvPr/>
        </p:nvSpPr>
        <p:spPr>
          <a:xfrm>
            <a:off x="609600" y="444500"/>
            <a:ext cx="7164141" cy="646331"/>
          </a:xfrm>
          <a:prstGeom prst="rect">
            <a:avLst/>
          </a:prstGeom>
          <a:noFill/>
        </p:spPr>
        <p:txBody>
          <a:bodyPr wrap="none" rtlCol="0">
            <a:spAutoFit/>
          </a:bodyPr>
          <a:lstStyle/>
          <a:p>
            <a:r>
              <a:rPr lang="en" sz="3600" b="1" dirty="0">
                <a:latin typeface="Bahnschrift Light" panose="020B0502040204020203" pitchFamily="34" charset="0"/>
              </a:rPr>
              <a:t>Emotional Intelligence Integration</a:t>
            </a:r>
            <a:endParaRPr lang="en-US" sz="3600" b="1" dirty="0">
              <a:latin typeface="Bahnschrift Light" panose="020B0502040204020203" pitchFamily="34" charset="0"/>
            </a:endParaRPr>
          </a:p>
        </p:txBody>
      </p:sp>
      <p:sp>
        <p:nvSpPr>
          <p:cNvPr id="5" name="TextBox 4">
            <a:extLst>
              <a:ext uri="{FF2B5EF4-FFF2-40B4-BE49-F238E27FC236}">
                <a16:creationId xmlns:a16="http://schemas.microsoft.com/office/drawing/2014/main" id="{B8214A99-8BEE-7ABC-A318-872C8E484152}"/>
              </a:ext>
            </a:extLst>
          </p:cNvPr>
          <p:cNvSpPr txBox="1"/>
          <p:nvPr/>
        </p:nvSpPr>
        <p:spPr>
          <a:xfrm>
            <a:off x="609600" y="1556781"/>
            <a:ext cx="6537367" cy="984885"/>
          </a:xfrm>
          <a:prstGeom prst="rect">
            <a:avLst/>
          </a:prstGeom>
          <a:noFill/>
        </p:spPr>
        <p:txBody>
          <a:bodyPr wrap="none" rtlCol="0">
            <a:spAutoFit/>
          </a:bodyPr>
          <a:lstStyle/>
          <a:p>
            <a:pPr marL="0" lvl="0" indent="0" algn="l" rtl="0">
              <a:spcBef>
                <a:spcPts val="1200"/>
              </a:spcBef>
              <a:spcAft>
                <a:spcPts val="0"/>
              </a:spcAft>
              <a:buClr>
                <a:schemeClr val="dk1"/>
              </a:buClr>
              <a:buSzPts val="1100"/>
              <a:buFont typeface="Arial"/>
              <a:buNone/>
            </a:pPr>
            <a:r>
              <a:rPr lang="en-US" sz="2400" b="1" dirty="0">
                <a:latin typeface="Bahnschrift SemiBold" panose="020B0502040204020203" pitchFamily="34" charset="0"/>
              </a:rPr>
              <a:t>Add realistic emotions to </a:t>
            </a:r>
            <a:r>
              <a:rPr lang="en-US" sz="2400" b="1" dirty="0">
                <a:noFill/>
                <a:latin typeface="Bahnschrift SemiBold" panose="020B0502040204020203" pitchFamily="34" charset="0"/>
              </a:rPr>
              <a:t>NPC</a:t>
            </a:r>
            <a:r>
              <a:rPr lang="en-US" sz="2400" b="1" dirty="0">
                <a:latin typeface="Bahnschrift SemiBold" panose="020B0502040204020203" pitchFamily="34" charset="0"/>
              </a:rPr>
              <a:t>s.</a:t>
            </a:r>
          </a:p>
          <a:p>
            <a:pPr marL="0" lvl="0" indent="0" algn="l" rtl="0">
              <a:spcBef>
                <a:spcPts val="1200"/>
              </a:spcBef>
              <a:spcAft>
                <a:spcPts val="1200"/>
              </a:spcAft>
              <a:buClr>
                <a:schemeClr val="dk1"/>
              </a:buClr>
              <a:buSzPts val="1100"/>
              <a:buFont typeface="Arial"/>
              <a:buNone/>
            </a:pPr>
            <a:r>
              <a:rPr lang="en-US" sz="2400" b="1" dirty="0">
                <a:latin typeface="Bahnschrift SemiBold" panose="020B0502040204020203" pitchFamily="34" charset="0"/>
              </a:rPr>
              <a:t>Enhance engagement and lifelike interactions.</a:t>
            </a:r>
          </a:p>
        </p:txBody>
      </p:sp>
      <p:pic>
        <p:nvPicPr>
          <p:cNvPr id="4" name="Picture 2">
            <a:extLst>
              <a:ext uri="{FF2B5EF4-FFF2-40B4-BE49-F238E27FC236}">
                <a16:creationId xmlns:a16="http://schemas.microsoft.com/office/drawing/2014/main" id="{A9120985-D631-6D2F-0ADE-9A0BD971ED7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0453"/>
          <a:stretch/>
        </p:blipFill>
        <p:spPr bwMode="auto">
          <a:xfrm>
            <a:off x="9144000" y="2571750"/>
            <a:ext cx="2503990" cy="2400300"/>
          </a:xfrm>
          <a:prstGeom prst="rect">
            <a:avLst/>
          </a:prstGeom>
          <a:noFill/>
          <a:scene3d>
            <a:camera prst="isometricOffAxis2Top"/>
            <a:lightRig rig="threePt" dir="t"/>
          </a:scene3d>
          <a:extLst>
            <a:ext uri="{909E8E84-426E-40DD-AFC4-6F175D3DCCD1}">
              <a14:hiddenFill xmlns:a14="http://schemas.microsoft.com/office/drawing/2010/main">
                <a:solidFill>
                  <a:srgbClr val="FFFFFF"/>
                </a:solidFill>
              </a14:hiddenFill>
            </a:ext>
          </a:extLst>
        </p:spPr>
      </p:pic>
      <p:pic>
        <p:nvPicPr>
          <p:cNvPr id="3074" name="Picture 2" descr="creepy smiles Starfield NPCs">
            <a:extLst>
              <a:ext uri="{FF2B5EF4-FFF2-40B4-BE49-F238E27FC236}">
                <a16:creationId xmlns:a16="http://schemas.microsoft.com/office/drawing/2014/main" id="{38C6D270-DB21-478C-F6C1-B321AAFD4D9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18176" y="2696464"/>
            <a:ext cx="3560064" cy="20025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45464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880AF6BF-277F-7120-C7F5-D429F85085F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717591F-DA54-FFFF-B267-809980C90D5D}"/>
              </a:ext>
            </a:extLst>
          </p:cNvPr>
          <p:cNvSpPr txBox="1"/>
          <p:nvPr/>
        </p:nvSpPr>
        <p:spPr>
          <a:xfrm>
            <a:off x="5418454" y="2310140"/>
            <a:ext cx="4683512" cy="523220"/>
          </a:xfrm>
          <a:prstGeom prst="rect">
            <a:avLst/>
          </a:prstGeom>
          <a:noFill/>
        </p:spPr>
        <p:txBody>
          <a:bodyPr wrap="square" rtlCol="0">
            <a:spAutoFit/>
          </a:bodyPr>
          <a:lstStyle/>
          <a:p>
            <a:pPr algn="ctr"/>
            <a:r>
              <a:rPr lang="en" sz="2800" b="1" dirty="0">
                <a:solidFill>
                  <a:schemeClr val="dk1"/>
                </a:solidFill>
                <a:latin typeface="Bahnschrift SemiLight" panose="020B0502040204020203" pitchFamily="34" charset="0"/>
              </a:rPr>
              <a:t>NPC</a:t>
            </a:r>
            <a:r>
              <a:rPr lang="en" sz="2800" b="1" dirty="0">
                <a:noFill/>
                <a:latin typeface="Bahnschrift SemiLight" panose="020B0502040204020203" pitchFamily="34" charset="0"/>
              </a:rPr>
              <a:t>’s reaction to weather</a:t>
            </a:r>
          </a:p>
        </p:txBody>
      </p:sp>
      <p:sp>
        <p:nvSpPr>
          <p:cNvPr id="3" name="TextBox 2">
            <a:extLst>
              <a:ext uri="{FF2B5EF4-FFF2-40B4-BE49-F238E27FC236}">
                <a16:creationId xmlns:a16="http://schemas.microsoft.com/office/drawing/2014/main" id="{F4A2C849-BCA6-5884-3008-C473454AEC1C}"/>
              </a:ext>
            </a:extLst>
          </p:cNvPr>
          <p:cNvSpPr txBox="1"/>
          <p:nvPr/>
        </p:nvSpPr>
        <p:spPr>
          <a:xfrm>
            <a:off x="410444" y="2310140"/>
            <a:ext cx="8323112" cy="523220"/>
          </a:xfrm>
          <a:prstGeom prst="rect">
            <a:avLst/>
          </a:prstGeom>
          <a:noFill/>
        </p:spPr>
        <p:txBody>
          <a:bodyPr wrap="none" rtlCol="0">
            <a:spAutoFit/>
          </a:bodyPr>
          <a:lstStyle/>
          <a:p>
            <a:r>
              <a:rPr lang="en" sz="2800" b="1" dirty="0">
                <a:solidFill>
                  <a:srgbClr val="0D0D0D"/>
                </a:solidFill>
                <a:latin typeface="Bahnschrift SemiLight" panose="020B0502040204020203" pitchFamily="34" charset="0"/>
              </a:rPr>
              <a:t>The Role of Machine Learning in </a:t>
            </a:r>
            <a:r>
              <a:rPr lang="en" sz="2800" b="1" dirty="0">
                <a:noFill/>
                <a:latin typeface="Bahnschrift SemiLight" panose="020B0502040204020203" pitchFamily="34" charset="0"/>
              </a:rPr>
              <a:t>NPC</a:t>
            </a:r>
            <a:r>
              <a:rPr lang="en" sz="2800" b="1" dirty="0">
                <a:solidFill>
                  <a:srgbClr val="0D0D0D"/>
                </a:solidFill>
                <a:latin typeface="Bahnschrift SemiLight" panose="020B0502040204020203" pitchFamily="34" charset="0"/>
              </a:rPr>
              <a:t> Development</a:t>
            </a:r>
            <a:endParaRPr lang="en-US" sz="2800" b="1" dirty="0">
              <a:latin typeface="Bahnschrift SemiLight" panose="020B0502040204020203" pitchFamily="34" charset="0"/>
            </a:endParaRPr>
          </a:p>
        </p:txBody>
      </p:sp>
      <p:pic>
        <p:nvPicPr>
          <p:cNvPr id="3074" name="Picture 2" descr="creepy smiles Starfield NPCs">
            <a:extLst>
              <a:ext uri="{FF2B5EF4-FFF2-40B4-BE49-F238E27FC236}">
                <a16:creationId xmlns:a16="http://schemas.microsoft.com/office/drawing/2014/main" id="{2BF96F56-78B4-9C02-AE26-F19C674082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45033" y="2672080"/>
            <a:ext cx="3560064" cy="200253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48B1A14-F46D-944C-CF10-07172B4D10C5}"/>
              </a:ext>
            </a:extLst>
          </p:cNvPr>
          <p:cNvSpPr txBox="1"/>
          <p:nvPr/>
        </p:nvSpPr>
        <p:spPr>
          <a:xfrm>
            <a:off x="5418454" y="2310140"/>
            <a:ext cx="4683512" cy="523220"/>
          </a:xfrm>
          <a:prstGeom prst="rect">
            <a:avLst/>
          </a:prstGeom>
          <a:noFill/>
        </p:spPr>
        <p:txBody>
          <a:bodyPr wrap="square" rtlCol="0">
            <a:spAutoFit/>
          </a:bodyPr>
          <a:lstStyle/>
          <a:p>
            <a:pPr algn="ctr"/>
            <a:r>
              <a:rPr lang="en" sz="2800" b="1" dirty="0">
                <a:solidFill>
                  <a:schemeClr val="dk1"/>
                </a:solidFill>
                <a:latin typeface="Bahnschrift SemiLight" panose="020B0502040204020203" pitchFamily="34" charset="0"/>
              </a:rPr>
              <a:t>NPC</a:t>
            </a:r>
            <a:r>
              <a:rPr lang="en" sz="2800" b="1" dirty="0">
                <a:noFill/>
                <a:latin typeface="Bahnschrift SemiLight" panose="020B0502040204020203" pitchFamily="34" charset="0"/>
              </a:rPr>
              <a:t>’s reaction to weather</a:t>
            </a:r>
          </a:p>
        </p:txBody>
      </p:sp>
      <p:sp>
        <p:nvSpPr>
          <p:cNvPr id="7" name="TextBox 6">
            <a:extLst>
              <a:ext uri="{FF2B5EF4-FFF2-40B4-BE49-F238E27FC236}">
                <a16:creationId xmlns:a16="http://schemas.microsoft.com/office/drawing/2014/main" id="{49F1915A-D85C-D9EA-6161-20291E0DA23A}"/>
              </a:ext>
            </a:extLst>
          </p:cNvPr>
          <p:cNvSpPr txBox="1"/>
          <p:nvPr/>
        </p:nvSpPr>
        <p:spPr>
          <a:xfrm>
            <a:off x="5418454" y="2310140"/>
            <a:ext cx="4683512" cy="523220"/>
          </a:xfrm>
          <a:prstGeom prst="rect">
            <a:avLst/>
          </a:prstGeom>
          <a:noFill/>
        </p:spPr>
        <p:txBody>
          <a:bodyPr wrap="square" rtlCol="0">
            <a:spAutoFit/>
          </a:bodyPr>
          <a:lstStyle/>
          <a:p>
            <a:pPr algn="ctr"/>
            <a:r>
              <a:rPr lang="en" sz="2800" b="1" dirty="0">
                <a:solidFill>
                  <a:schemeClr val="dk1"/>
                </a:solidFill>
                <a:latin typeface="Bahnschrift SemiLight" panose="020B0502040204020203" pitchFamily="34" charset="0"/>
              </a:rPr>
              <a:t>NPC</a:t>
            </a:r>
            <a:r>
              <a:rPr lang="en" sz="2800" b="1" dirty="0">
                <a:noFill/>
                <a:latin typeface="Bahnschrift SemiLight" panose="020B0502040204020203" pitchFamily="34" charset="0"/>
              </a:rPr>
              <a:t>’s reaction to weather</a:t>
            </a:r>
          </a:p>
        </p:txBody>
      </p:sp>
    </p:spTree>
    <p:extLst>
      <p:ext uri="{BB962C8B-B14F-4D97-AF65-F5344CB8AC3E}">
        <p14:creationId xmlns:p14="http://schemas.microsoft.com/office/powerpoint/2010/main" val="11275284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169B2DCA-ED83-C493-5AED-8D4FEE9D9DF4}"/>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F2A25E5F-2822-AF1C-BE13-B1D266FDBF8E}"/>
              </a:ext>
            </a:extLst>
          </p:cNvPr>
          <p:cNvSpPr txBox="1"/>
          <p:nvPr/>
        </p:nvSpPr>
        <p:spPr>
          <a:xfrm>
            <a:off x="323940" y="1481229"/>
            <a:ext cx="4683512" cy="523220"/>
          </a:xfrm>
          <a:prstGeom prst="rect">
            <a:avLst/>
          </a:prstGeom>
          <a:noFill/>
        </p:spPr>
        <p:txBody>
          <a:bodyPr wrap="square" rtlCol="0">
            <a:spAutoFit/>
          </a:bodyPr>
          <a:lstStyle/>
          <a:p>
            <a:pPr algn="ctr"/>
            <a:r>
              <a:rPr lang="en" sz="2800" dirty="0">
                <a:solidFill>
                  <a:schemeClr val="dk1"/>
                </a:solidFill>
                <a:latin typeface="Bahnschrift SemiLight" panose="020B0502040204020203" pitchFamily="34" charset="0"/>
              </a:rPr>
              <a:t>NPC</a:t>
            </a:r>
            <a:r>
              <a:rPr lang="en" sz="2800" dirty="0">
                <a:noFill/>
                <a:latin typeface="Bahnschrift SemiLight" panose="020B0502040204020203" pitchFamily="34" charset="0"/>
              </a:rPr>
              <a:t>’s reaction to weather</a:t>
            </a:r>
          </a:p>
        </p:txBody>
      </p:sp>
      <p:sp>
        <p:nvSpPr>
          <p:cNvPr id="5" name="TextBox 4">
            <a:extLst>
              <a:ext uri="{FF2B5EF4-FFF2-40B4-BE49-F238E27FC236}">
                <a16:creationId xmlns:a16="http://schemas.microsoft.com/office/drawing/2014/main" id="{C65CB603-FED4-309B-8C14-A70B5D59ADFC}"/>
              </a:ext>
            </a:extLst>
          </p:cNvPr>
          <p:cNvSpPr txBox="1"/>
          <p:nvPr/>
        </p:nvSpPr>
        <p:spPr>
          <a:xfrm>
            <a:off x="527538" y="725090"/>
            <a:ext cx="8088924" cy="3693319"/>
          </a:xfrm>
          <a:prstGeom prst="rect">
            <a:avLst/>
          </a:prstGeom>
          <a:noFill/>
        </p:spPr>
        <p:txBody>
          <a:bodyPr wrap="square" rtlCol="0">
            <a:spAutoFit/>
          </a:bodyPr>
          <a:lstStyle/>
          <a:p>
            <a:pPr marL="0" lvl="0" indent="0" algn="l" rtl="0">
              <a:spcBef>
                <a:spcPts val="0"/>
              </a:spcBef>
              <a:spcAft>
                <a:spcPts val="0"/>
              </a:spcAft>
              <a:buNone/>
            </a:pPr>
            <a:r>
              <a:rPr lang="en-US" sz="3600" b="1" dirty="0">
                <a:solidFill>
                  <a:srgbClr val="0D0D0D"/>
                </a:solidFill>
                <a:latin typeface="Bahnschrift SemiLight" panose="020B0502040204020203" pitchFamily="34" charset="0"/>
              </a:rPr>
              <a:t>Learning from Players</a:t>
            </a:r>
          </a:p>
          <a:p>
            <a:pPr marL="0" lvl="0" indent="0" algn="l" rtl="0">
              <a:spcBef>
                <a:spcPts val="1500"/>
              </a:spcBef>
              <a:spcAft>
                <a:spcPts val="0"/>
              </a:spcAft>
              <a:buNone/>
            </a:pPr>
            <a:r>
              <a:rPr lang="en-US" sz="2800" dirty="0">
                <a:noFill/>
                <a:latin typeface="Bahnschrift SemiLight" panose="020B0502040204020203" pitchFamily="34" charset="0"/>
              </a:rPr>
              <a:t>NPC</a:t>
            </a:r>
            <a:r>
              <a:rPr lang="en-US" sz="2800" dirty="0">
                <a:solidFill>
                  <a:srgbClr val="0D0D0D"/>
                </a:solidFill>
                <a:latin typeface="Bahnschrift SemiLight" panose="020B0502040204020203" pitchFamily="34" charset="0"/>
              </a:rPr>
              <a:t>s observe and remember player actions..</a:t>
            </a:r>
          </a:p>
          <a:p>
            <a:pPr marL="0" lvl="0" indent="0" algn="l" rtl="0">
              <a:spcBef>
                <a:spcPts val="1500"/>
              </a:spcBef>
              <a:spcAft>
                <a:spcPts val="0"/>
              </a:spcAft>
              <a:buNone/>
            </a:pPr>
            <a:endParaRPr lang="en-US" sz="2800" b="1" dirty="0">
              <a:solidFill>
                <a:srgbClr val="0D0D0D"/>
              </a:solidFill>
              <a:latin typeface="Bahnschrift SemiLight" panose="020B0502040204020203" pitchFamily="34" charset="0"/>
            </a:endParaRPr>
          </a:p>
          <a:p>
            <a:pPr marL="0" lvl="0" indent="0" algn="l" rtl="0">
              <a:spcBef>
                <a:spcPts val="1500"/>
              </a:spcBef>
              <a:spcAft>
                <a:spcPts val="0"/>
              </a:spcAft>
              <a:buNone/>
            </a:pPr>
            <a:r>
              <a:rPr lang="en-US" sz="3600" b="1" dirty="0">
                <a:solidFill>
                  <a:srgbClr val="0D0D0D"/>
                </a:solidFill>
                <a:latin typeface="Bahnschrift SemiLight" panose="020B0502040204020203" pitchFamily="34" charset="0"/>
              </a:rPr>
              <a:t>Creating Dynamic Experiences </a:t>
            </a:r>
          </a:p>
          <a:p>
            <a:pPr marL="0" lvl="0" indent="0" algn="l" rtl="0">
              <a:spcBef>
                <a:spcPts val="1500"/>
              </a:spcBef>
              <a:spcAft>
                <a:spcPts val="0"/>
              </a:spcAft>
              <a:buNone/>
            </a:pPr>
            <a:r>
              <a:rPr lang="en-US" sz="2800" dirty="0">
                <a:noFill/>
                <a:latin typeface="Bahnschrift SemiLight" panose="020B0502040204020203" pitchFamily="34" charset="0"/>
              </a:rPr>
              <a:t>NPC</a:t>
            </a:r>
            <a:r>
              <a:rPr lang="en-US" sz="2800" dirty="0">
                <a:solidFill>
                  <a:srgbClr val="0D0D0D"/>
                </a:solidFill>
                <a:latin typeface="Bahnschrift SemiLight" panose="020B0502040204020203" pitchFamily="34" charset="0"/>
              </a:rPr>
              <a:t>s evolve with machine learning, offering different responses for a dynamic game world</a:t>
            </a:r>
            <a:endParaRPr lang="en-US" sz="2800" dirty="0">
              <a:latin typeface="Bahnschrift SemiLight" panose="020B0502040204020203" pitchFamily="34" charset="0"/>
            </a:endParaRPr>
          </a:p>
        </p:txBody>
      </p:sp>
      <p:sp>
        <p:nvSpPr>
          <p:cNvPr id="7" name="TextBox 6">
            <a:extLst>
              <a:ext uri="{FF2B5EF4-FFF2-40B4-BE49-F238E27FC236}">
                <a16:creationId xmlns:a16="http://schemas.microsoft.com/office/drawing/2014/main" id="{5E680F3B-AB58-5AD9-A8A2-DE9FF080CDCB}"/>
              </a:ext>
            </a:extLst>
          </p:cNvPr>
          <p:cNvSpPr txBox="1"/>
          <p:nvPr/>
        </p:nvSpPr>
        <p:spPr>
          <a:xfrm>
            <a:off x="323940" y="1481229"/>
            <a:ext cx="4683512" cy="523220"/>
          </a:xfrm>
          <a:prstGeom prst="rect">
            <a:avLst/>
          </a:prstGeom>
          <a:noFill/>
        </p:spPr>
        <p:txBody>
          <a:bodyPr wrap="square" rtlCol="0">
            <a:spAutoFit/>
          </a:bodyPr>
          <a:lstStyle/>
          <a:p>
            <a:pPr algn="ctr"/>
            <a:r>
              <a:rPr lang="en" sz="2800" dirty="0">
                <a:solidFill>
                  <a:schemeClr val="dk1"/>
                </a:solidFill>
                <a:latin typeface="Bahnschrift SemiLight" panose="020B0502040204020203" pitchFamily="34" charset="0"/>
              </a:rPr>
              <a:t>NPC</a:t>
            </a:r>
            <a:r>
              <a:rPr lang="en" sz="2800" dirty="0">
                <a:noFill/>
                <a:latin typeface="Bahnschrift SemiLight" panose="020B0502040204020203" pitchFamily="34" charset="0"/>
              </a:rPr>
              <a:t>’s reaction to weather</a:t>
            </a:r>
          </a:p>
        </p:txBody>
      </p:sp>
      <p:sp>
        <p:nvSpPr>
          <p:cNvPr id="8" name="TextBox 7">
            <a:extLst>
              <a:ext uri="{FF2B5EF4-FFF2-40B4-BE49-F238E27FC236}">
                <a16:creationId xmlns:a16="http://schemas.microsoft.com/office/drawing/2014/main" id="{06FC2138-E680-DE7B-1C87-EC2BA9EFD188}"/>
              </a:ext>
            </a:extLst>
          </p:cNvPr>
          <p:cNvSpPr txBox="1"/>
          <p:nvPr/>
        </p:nvSpPr>
        <p:spPr>
          <a:xfrm>
            <a:off x="323940" y="3427740"/>
            <a:ext cx="4683512" cy="523220"/>
          </a:xfrm>
          <a:prstGeom prst="rect">
            <a:avLst/>
          </a:prstGeom>
          <a:noFill/>
        </p:spPr>
        <p:txBody>
          <a:bodyPr wrap="square" rtlCol="0">
            <a:spAutoFit/>
          </a:bodyPr>
          <a:lstStyle/>
          <a:p>
            <a:pPr algn="ctr"/>
            <a:r>
              <a:rPr lang="en" sz="2800" b="1" dirty="0">
                <a:solidFill>
                  <a:schemeClr val="dk1"/>
                </a:solidFill>
                <a:latin typeface="Bahnschrift SemiLight" panose="020B0502040204020203" pitchFamily="34" charset="0"/>
              </a:rPr>
              <a:t>NPC</a:t>
            </a:r>
            <a:r>
              <a:rPr lang="en" sz="2800" b="1" dirty="0">
                <a:noFill/>
                <a:latin typeface="Bahnschrift SemiLight" panose="020B0502040204020203" pitchFamily="34" charset="0"/>
              </a:rPr>
              <a:t>’s reaction to weather</a:t>
            </a:r>
          </a:p>
        </p:txBody>
      </p:sp>
    </p:spTree>
    <p:extLst>
      <p:ext uri="{BB962C8B-B14F-4D97-AF65-F5344CB8AC3E}">
        <p14:creationId xmlns:p14="http://schemas.microsoft.com/office/powerpoint/2010/main" val="28631335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DE5162BD-B76B-C936-CAAE-B2C45685A3E6}"/>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CAE6FC8A-154C-B34C-BC7A-A37B83E8E05E}"/>
              </a:ext>
            </a:extLst>
          </p:cNvPr>
          <p:cNvSpPr txBox="1"/>
          <p:nvPr/>
        </p:nvSpPr>
        <p:spPr>
          <a:xfrm>
            <a:off x="2167561" y="3583760"/>
            <a:ext cx="6652499" cy="523220"/>
          </a:xfrm>
          <a:prstGeom prst="rect">
            <a:avLst/>
          </a:prstGeom>
          <a:noFill/>
        </p:spPr>
        <p:txBody>
          <a:bodyPr wrap="square" rtlCol="0">
            <a:spAutoFit/>
          </a:bodyPr>
          <a:lstStyle/>
          <a:p>
            <a:pPr algn="ctr"/>
            <a:r>
              <a:rPr lang="en" sz="2800" dirty="0">
                <a:solidFill>
                  <a:schemeClr val="dk1"/>
                </a:solidFill>
                <a:latin typeface="Bahnschrift SemiLight" panose="020B0502040204020203" pitchFamily="34" charset="0"/>
              </a:rPr>
              <a:t>NPC</a:t>
            </a:r>
            <a:r>
              <a:rPr lang="en" sz="2800" dirty="0">
                <a:noFill/>
                <a:latin typeface="Bahnschrift SemiLight" panose="020B0502040204020203" pitchFamily="34" charset="0"/>
              </a:rPr>
              <a:t>’s reaction to weather</a:t>
            </a:r>
          </a:p>
        </p:txBody>
      </p:sp>
      <p:sp>
        <p:nvSpPr>
          <p:cNvPr id="4" name="TextBox 3">
            <a:extLst>
              <a:ext uri="{FF2B5EF4-FFF2-40B4-BE49-F238E27FC236}">
                <a16:creationId xmlns:a16="http://schemas.microsoft.com/office/drawing/2014/main" id="{5CD9581F-1485-3B1C-41E2-584D3C835E66}"/>
              </a:ext>
            </a:extLst>
          </p:cNvPr>
          <p:cNvSpPr txBox="1"/>
          <p:nvPr/>
        </p:nvSpPr>
        <p:spPr>
          <a:xfrm>
            <a:off x="149745" y="1594030"/>
            <a:ext cx="4683512" cy="523220"/>
          </a:xfrm>
          <a:prstGeom prst="rect">
            <a:avLst/>
          </a:prstGeom>
          <a:noFill/>
        </p:spPr>
        <p:txBody>
          <a:bodyPr wrap="square" rtlCol="0">
            <a:spAutoFit/>
          </a:bodyPr>
          <a:lstStyle/>
          <a:p>
            <a:pPr algn="ctr"/>
            <a:r>
              <a:rPr lang="en" sz="2800" dirty="0">
                <a:solidFill>
                  <a:schemeClr val="dk1"/>
                </a:solidFill>
                <a:latin typeface="Bahnschrift SemiLight" panose="020B0502040204020203" pitchFamily="34" charset="0"/>
              </a:rPr>
              <a:t>NPC</a:t>
            </a:r>
            <a:r>
              <a:rPr lang="en" sz="2800" dirty="0">
                <a:noFill/>
                <a:latin typeface="Bahnschrift SemiLight" panose="020B0502040204020203" pitchFamily="34" charset="0"/>
              </a:rPr>
              <a:t>’s reaction to weather</a:t>
            </a:r>
          </a:p>
        </p:txBody>
      </p:sp>
      <p:sp>
        <p:nvSpPr>
          <p:cNvPr id="5" name="TextBox 4">
            <a:extLst>
              <a:ext uri="{FF2B5EF4-FFF2-40B4-BE49-F238E27FC236}">
                <a16:creationId xmlns:a16="http://schemas.microsoft.com/office/drawing/2014/main" id="{42D5A0DC-5DEA-DED4-A4D8-6C1CC95921FB}"/>
              </a:ext>
            </a:extLst>
          </p:cNvPr>
          <p:cNvSpPr txBox="1"/>
          <p:nvPr/>
        </p:nvSpPr>
        <p:spPr>
          <a:xfrm>
            <a:off x="323940" y="848201"/>
            <a:ext cx="8088924" cy="3693319"/>
          </a:xfrm>
          <a:prstGeom prst="rect">
            <a:avLst/>
          </a:prstGeom>
          <a:noFill/>
        </p:spPr>
        <p:txBody>
          <a:bodyPr wrap="square" rtlCol="0">
            <a:spAutoFit/>
          </a:bodyPr>
          <a:lstStyle/>
          <a:p>
            <a:pPr marL="0" lvl="0" indent="0" algn="l" rtl="0">
              <a:spcBef>
                <a:spcPts val="1500"/>
              </a:spcBef>
              <a:spcAft>
                <a:spcPts val="0"/>
              </a:spcAft>
              <a:buNone/>
            </a:pPr>
            <a:r>
              <a:rPr lang="en-US" sz="3600" b="1" dirty="0">
                <a:solidFill>
                  <a:srgbClr val="0D0D0D"/>
                </a:solidFill>
                <a:latin typeface="Bahnschrift SemiLight" panose="020B0502040204020203" pitchFamily="34" charset="0"/>
              </a:rPr>
              <a:t>Personalized Interactions </a:t>
            </a:r>
          </a:p>
          <a:p>
            <a:pPr marL="0" lvl="0" indent="0" algn="l" rtl="0">
              <a:spcBef>
                <a:spcPts val="1500"/>
              </a:spcBef>
              <a:spcAft>
                <a:spcPts val="0"/>
              </a:spcAft>
              <a:buNone/>
            </a:pPr>
            <a:r>
              <a:rPr lang="en-US" sz="2800" dirty="0">
                <a:noFill/>
                <a:latin typeface="Bahnschrift SemiLight" panose="020B0502040204020203" pitchFamily="34" charset="0"/>
              </a:rPr>
              <a:t>NPC</a:t>
            </a:r>
            <a:r>
              <a:rPr lang="en-US" sz="2800" dirty="0">
                <a:solidFill>
                  <a:srgbClr val="0D0D0D"/>
                </a:solidFill>
                <a:latin typeface="Bahnschrift SemiLight" panose="020B0502040204020203" pitchFamily="34" charset="0"/>
              </a:rPr>
              <a:t>s understand player preferences.</a:t>
            </a:r>
          </a:p>
          <a:p>
            <a:pPr marL="0" lvl="0" indent="0" algn="l" rtl="0">
              <a:spcBef>
                <a:spcPts val="1500"/>
              </a:spcBef>
              <a:spcAft>
                <a:spcPts val="0"/>
              </a:spcAft>
              <a:buNone/>
            </a:pPr>
            <a:r>
              <a:rPr lang="en-US" sz="3600" b="1" dirty="0">
                <a:solidFill>
                  <a:srgbClr val="0D0D0D"/>
                </a:solidFill>
                <a:latin typeface="Bahnschrift SemiLight" panose="020B0502040204020203" pitchFamily="34" charset="0"/>
              </a:rPr>
              <a:t>Examples in Action </a:t>
            </a:r>
          </a:p>
          <a:p>
            <a:pPr marL="0" lvl="0" indent="0" algn="l" rtl="0">
              <a:spcBef>
                <a:spcPts val="1500"/>
              </a:spcBef>
              <a:spcAft>
                <a:spcPts val="0"/>
              </a:spcAft>
              <a:buNone/>
            </a:pPr>
            <a:r>
              <a:rPr lang="en-US" sz="2800" dirty="0">
                <a:solidFill>
                  <a:srgbClr val="0D0D0D"/>
                </a:solidFill>
                <a:latin typeface="Bahnschrift SemiLight" panose="020B0502040204020203" pitchFamily="34" charset="0"/>
              </a:rPr>
              <a:t>Traditional: Fixed </a:t>
            </a:r>
            <a:r>
              <a:rPr lang="en-US" sz="2800" dirty="0">
                <a:noFill/>
                <a:latin typeface="Bahnschrift SemiLight" panose="020B0502040204020203" pitchFamily="34" charset="0"/>
              </a:rPr>
              <a:t>NPC</a:t>
            </a:r>
            <a:r>
              <a:rPr lang="en-US" sz="2800" dirty="0">
                <a:solidFill>
                  <a:srgbClr val="0D0D0D"/>
                </a:solidFill>
                <a:latin typeface="Bahnschrift SemiLight" panose="020B0502040204020203" pitchFamily="34" charset="0"/>
              </a:rPr>
              <a:t> behaviors.</a:t>
            </a:r>
          </a:p>
          <a:p>
            <a:pPr marL="0" lvl="0" indent="0" algn="l" rtl="0">
              <a:spcBef>
                <a:spcPts val="1500"/>
              </a:spcBef>
              <a:spcAft>
                <a:spcPts val="0"/>
              </a:spcAft>
              <a:buNone/>
            </a:pPr>
            <a:r>
              <a:rPr lang="en-US" sz="2800" dirty="0">
                <a:solidFill>
                  <a:srgbClr val="0D0D0D"/>
                </a:solidFill>
                <a:latin typeface="Bahnschrift SemiLight" panose="020B0502040204020203" pitchFamily="34" charset="0"/>
              </a:rPr>
              <a:t>Machine Learning: </a:t>
            </a:r>
            <a:r>
              <a:rPr lang="en-US" sz="2800" dirty="0">
                <a:noFill/>
                <a:latin typeface="Bahnschrift SemiLight" panose="020B0502040204020203" pitchFamily="34" charset="0"/>
              </a:rPr>
              <a:t>NPC</a:t>
            </a:r>
            <a:r>
              <a:rPr lang="en-US" sz="2800" dirty="0">
                <a:solidFill>
                  <a:srgbClr val="0D0D0D"/>
                </a:solidFill>
                <a:latin typeface="Bahnschrift SemiLight" panose="020B0502040204020203" pitchFamily="34" charset="0"/>
              </a:rPr>
              <a:t>s adapt patrol routes based on player actions</a:t>
            </a:r>
          </a:p>
        </p:txBody>
      </p:sp>
      <p:sp>
        <p:nvSpPr>
          <p:cNvPr id="3" name="TextBox 2">
            <a:extLst>
              <a:ext uri="{FF2B5EF4-FFF2-40B4-BE49-F238E27FC236}">
                <a16:creationId xmlns:a16="http://schemas.microsoft.com/office/drawing/2014/main" id="{92921FB7-A12E-4A52-74F8-26DD711EC1DB}"/>
              </a:ext>
            </a:extLst>
          </p:cNvPr>
          <p:cNvSpPr txBox="1"/>
          <p:nvPr/>
        </p:nvSpPr>
        <p:spPr>
          <a:xfrm>
            <a:off x="2971800" y="2971800"/>
            <a:ext cx="4683512" cy="523220"/>
          </a:xfrm>
          <a:prstGeom prst="rect">
            <a:avLst/>
          </a:prstGeom>
          <a:noFill/>
        </p:spPr>
        <p:txBody>
          <a:bodyPr wrap="square" rtlCol="0">
            <a:spAutoFit/>
          </a:bodyPr>
          <a:lstStyle/>
          <a:p>
            <a:pPr algn="ctr"/>
            <a:r>
              <a:rPr lang="en" sz="2800" dirty="0">
                <a:solidFill>
                  <a:schemeClr val="dk1"/>
                </a:solidFill>
                <a:latin typeface="Bahnschrift SemiLight" panose="020B0502040204020203" pitchFamily="34" charset="0"/>
              </a:rPr>
              <a:t>NPC</a:t>
            </a:r>
            <a:r>
              <a:rPr lang="en" sz="2800" dirty="0">
                <a:noFill/>
                <a:latin typeface="Bahnschrift SemiLight" panose="020B0502040204020203" pitchFamily="34" charset="0"/>
              </a:rPr>
              <a:t>’s reaction to weather</a:t>
            </a:r>
          </a:p>
        </p:txBody>
      </p:sp>
    </p:spTree>
    <p:extLst>
      <p:ext uri="{BB962C8B-B14F-4D97-AF65-F5344CB8AC3E}">
        <p14:creationId xmlns:p14="http://schemas.microsoft.com/office/powerpoint/2010/main" val="21099652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42F3A76D-7D81-C398-3970-32C1FFD4429A}"/>
            </a:ext>
          </a:extLst>
        </p:cNvPr>
        <p:cNvGrpSpPr/>
        <p:nvPr/>
      </p:nvGrpSpPr>
      <p:grpSpPr>
        <a:xfrm>
          <a:off x="0" y="0"/>
          <a:ext cx="0" cy="0"/>
          <a:chOff x="0" y="0"/>
          <a:chExt cx="0" cy="0"/>
        </a:xfrm>
      </p:grpSpPr>
      <p:grpSp>
        <p:nvGrpSpPr>
          <p:cNvPr id="21" name="Group 20">
            <a:extLst>
              <a:ext uri="{FF2B5EF4-FFF2-40B4-BE49-F238E27FC236}">
                <a16:creationId xmlns:a16="http://schemas.microsoft.com/office/drawing/2014/main" id="{23DBD411-F435-3789-6A25-7E72B435A8C5}"/>
              </a:ext>
            </a:extLst>
          </p:cNvPr>
          <p:cNvGrpSpPr/>
          <p:nvPr/>
        </p:nvGrpSpPr>
        <p:grpSpPr>
          <a:xfrm>
            <a:off x="493485" y="381589"/>
            <a:ext cx="8083377" cy="4380321"/>
            <a:chOff x="493485" y="381589"/>
            <a:chExt cx="8083377" cy="4380321"/>
          </a:xfrm>
        </p:grpSpPr>
        <p:pic>
          <p:nvPicPr>
            <p:cNvPr id="6148" name="Picture 4">
              <a:extLst>
                <a:ext uri="{FF2B5EF4-FFF2-40B4-BE49-F238E27FC236}">
                  <a16:creationId xmlns:a16="http://schemas.microsoft.com/office/drawing/2014/main" id="{F126682C-135B-25B1-05AE-CDAA58BA2D2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984"/>
            <a:stretch/>
          </p:blipFill>
          <p:spPr bwMode="auto">
            <a:xfrm>
              <a:off x="2073799" y="381589"/>
              <a:ext cx="6432483" cy="4380321"/>
            </a:xfrm>
            <a:prstGeom prst="rect">
              <a:avLst/>
            </a:prstGeom>
            <a:noFill/>
            <a:extLst>
              <a:ext uri="{909E8E84-426E-40DD-AFC4-6F175D3DCCD1}">
                <a14:hiddenFill xmlns:a14="http://schemas.microsoft.com/office/drawing/2010/main">
                  <a:solidFill>
                    <a:srgbClr val="FFFFFF"/>
                  </a:solidFill>
                </a14:hiddenFill>
              </a:ext>
            </a:extLst>
          </p:spPr>
        </p:pic>
        <p:sp>
          <p:nvSpPr>
            <p:cNvPr id="6" name="Oval 5">
              <a:extLst>
                <a:ext uri="{FF2B5EF4-FFF2-40B4-BE49-F238E27FC236}">
                  <a16:creationId xmlns:a16="http://schemas.microsoft.com/office/drawing/2014/main" id="{FFBD1E0E-758F-08AB-020C-EBCE94757D32}"/>
                </a:ext>
              </a:extLst>
            </p:cNvPr>
            <p:cNvSpPr/>
            <p:nvPr/>
          </p:nvSpPr>
          <p:spPr>
            <a:xfrm>
              <a:off x="493486" y="711199"/>
              <a:ext cx="1567543" cy="885372"/>
            </a:xfrm>
            <a:prstGeom prst="ellipse">
              <a:avLst/>
            </a:prstGeom>
            <a:solidFill>
              <a:srgbClr val="00B050"/>
            </a:solidFill>
            <a:ln>
              <a:solidFill>
                <a:schemeClr val="accent1">
                  <a:shade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15F9DBD4-7C99-D903-B3BF-483BF5F09A7C}"/>
                </a:ext>
              </a:extLst>
            </p:cNvPr>
            <p:cNvSpPr/>
            <p:nvPr/>
          </p:nvSpPr>
          <p:spPr>
            <a:xfrm>
              <a:off x="493485" y="2866570"/>
              <a:ext cx="1567543" cy="885372"/>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783160C5-4E9A-3463-2F57-160D7FE28F04}"/>
                </a:ext>
              </a:extLst>
            </p:cNvPr>
            <p:cNvSpPr txBox="1"/>
            <p:nvPr/>
          </p:nvSpPr>
          <p:spPr>
            <a:xfrm>
              <a:off x="822960" y="868680"/>
              <a:ext cx="886781" cy="461665"/>
            </a:xfrm>
            <a:prstGeom prst="rect">
              <a:avLst/>
            </a:prstGeom>
            <a:noFill/>
          </p:spPr>
          <p:txBody>
            <a:bodyPr wrap="none" rtlCol="0">
              <a:spAutoFit/>
            </a:bodyPr>
            <a:lstStyle/>
            <a:p>
              <a:r>
                <a:rPr lang="en-US" sz="2400" b="1" dirty="0">
                  <a:latin typeface="Bahnschrift SemiLight" panose="020B0502040204020203" pitchFamily="34" charset="0"/>
                </a:rPr>
                <a:t>Start</a:t>
              </a:r>
            </a:p>
          </p:txBody>
        </p:sp>
        <p:sp>
          <p:nvSpPr>
            <p:cNvPr id="9" name="TextBox 8">
              <a:extLst>
                <a:ext uri="{FF2B5EF4-FFF2-40B4-BE49-F238E27FC236}">
                  <a16:creationId xmlns:a16="http://schemas.microsoft.com/office/drawing/2014/main" id="{C46AA341-A41D-1862-7F7C-ABEA40D7EE87}"/>
                </a:ext>
              </a:extLst>
            </p:cNvPr>
            <p:cNvSpPr txBox="1"/>
            <p:nvPr/>
          </p:nvSpPr>
          <p:spPr>
            <a:xfrm>
              <a:off x="822960" y="3017520"/>
              <a:ext cx="811441" cy="461665"/>
            </a:xfrm>
            <a:prstGeom prst="rect">
              <a:avLst/>
            </a:prstGeom>
            <a:noFill/>
          </p:spPr>
          <p:txBody>
            <a:bodyPr wrap="none" rtlCol="0">
              <a:spAutoFit/>
            </a:bodyPr>
            <a:lstStyle/>
            <a:p>
              <a:r>
                <a:rPr lang="en-US" sz="2400" b="1" dirty="0">
                  <a:latin typeface="Bahnschrift SemiLight" panose="020B0502040204020203" pitchFamily="34" charset="0"/>
                </a:rPr>
                <a:t>Stop</a:t>
              </a:r>
            </a:p>
          </p:txBody>
        </p:sp>
        <p:sp>
          <p:nvSpPr>
            <p:cNvPr id="10" name="TextBox 9">
              <a:extLst>
                <a:ext uri="{FF2B5EF4-FFF2-40B4-BE49-F238E27FC236}">
                  <a16:creationId xmlns:a16="http://schemas.microsoft.com/office/drawing/2014/main" id="{8A38144D-F561-2CFE-98FC-2CE75C695716}"/>
                </a:ext>
              </a:extLst>
            </p:cNvPr>
            <p:cNvSpPr txBox="1"/>
            <p:nvPr/>
          </p:nvSpPr>
          <p:spPr>
            <a:xfrm>
              <a:off x="2770485" y="868680"/>
              <a:ext cx="1646605" cy="584775"/>
            </a:xfrm>
            <a:prstGeom prst="rect">
              <a:avLst/>
            </a:prstGeom>
            <a:noFill/>
          </p:spPr>
          <p:txBody>
            <a:bodyPr wrap="none" rtlCol="0">
              <a:spAutoFit/>
            </a:bodyPr>
            <a:lstStyle/>
            <a:p>
              <a:pPr algn="ctr"/>
              <a:r>
                <a:rPr lang="en-US" sz="1600" b="1" dirty="0">
                  <a:latin typeface="Bahnschrift SemiLight" panose="020B0502040204020203" pitchFamily="34" charset="0"/>
                </a:rPr>
                <a:t>Player Counting</a:t>
              </a:r>
            </a:p>
            <a:p>
              <a:pPr algn="ctr"/>
              <a:r>
                <a:rPr lang="en-US" sz="1600" b="1" dirty="0">
                  <a:latin typeface="Bahnschrift SemiLight" panose="020B0502040204020203" pitchFamily="34" charset="0"/>
                </a:rPr>
                <a:t>10 - 0</a:t>
              </a:r>
            </a:p>
          </p:txBody>
        </p:sp>
        <p:sp>
          <p:nvSpPr>
            <p:cNvPr id="11" name="TextBox 10">
              <a:extLst>
                <a:ext uri="{FF2B5EF4-FFF2-40B4-BE49-F238E27FC236}">
                  <a16:creationId xmlns:a16="http://schemas.microsoft.com/office/drawing/2014/main" id="{D0FD623B-C5D2-9377-8218-190C8F979B39}"/>
                </a:ext>
              </a:extLst>
            </p:cNvPr>
            <p:cNvSpPr txBox="1"/>
            <p:nvPr/>
          </p:nvSpPr>
          <p:spPr>
            <a:xfrm>
              <a:off x="2233071" y="3046548"/>
              <a:ext cx="522900" cy="369332"/>
            </a:xfrm>
            <a:prstGeom prst="rect">
              <a:avLst/>
            </a:prstGeom>
            <a:noFill/>
          </p:spPr>
          <p:txBody>
            <a:bodyPr wrap="none" rtlCol="0">
              <a:spAutoFit/>
            </a:bodyPr>
            <a:lstStyle/>
            <a:p>
              <a:r>
                <a:rPr lang="en-US" sz="1800" b="1" dirty="0">
                  <a:latin typeface="Bahnschrift SemiLight" panose="020B0502040204020203" pitchFamily="34" charset="0"/>
                </a:rPr>
                <a:t>No</a:t>
              </a:r>
              <a:r>
                <a:rPr lang="en-US" dirty="0"/>
                <a:t> </a:t>
              </a:r>
            </a:p>
          </p:txBody>
        </p:sp>
        <p:sp>
          <p:nvSpPr>
            <p:cNvPr id="12" name="TextBox 11">
              <a:extLst>
                <a:ext uri="{FF2B5EF4-FFF2-40B4-BE49-F238E27FC236}">
                  <a16:creationId xmlns:a16="http://schemas.microsoft.com/office/drawing/2014/main" id="{65421A46-4DA4-0E60-B4EF-10ABA5B858B3}"/>
                </a:ext>
              </a:extLst>
            </p:cNvPr>
            <p:cNvSpPr txBox="1"/>
            <p:nvPr/>
          </p:nvSpPr>
          <p:spPr>
            <a:xfrm>
              <a:off x="6405929" y="2690949"/>
              <a:ext cx="593432" cy="369332"/>
            </a:xfrm>
            <a:prstGeom prst="rect">
              <a:avLst/>
            </a:prstGeom>
            <a:noFill/>
          </p:spPr>
          <p:txBody>
            <a:bodyPr wrap="none" rtlCol="0">
              <a:spAutoFit/>
            </a:bodyPr>
            <a:lstStyle/>
            <a:p>
              <a:r>
                <a:rPr lang="en-US" sz="1800" b="1" dirty="0">
                  <a:latin typeface="Bahnschrift SemiLight" panose="020B0502040204020203" pitchFamily="34" charset="0"/>
                </a:rPr>
                <a:t>Yes</a:t>
              </a:r>
              <a:r>
                <a:rPr lang="en-US" dirty="0"/>
                <a:t> </a:t>
              </a:r>
            </a:p>
          </p:txBody>
        </p:sp>
        <p:sp>
          <p:nvSpPr>
            <p:cNvPr id="13" name="TextBox 12">
              <a:extLst>
                <a:ext uri="{FF2B5EF4-FFF2-40B4-BE49-F238E27FC236}">
                  <a16:creationId xmlns:a16="http://schemas.microsoft.com/office/drawing/2014/main" id="{8CDB27BD-69CB-85DC-2114-3A12651F8E28}"/>
                </a:ext>
              </a:extLst>
            </p:cNvPr>
            <p:cNvSpPr txBox="1"/>
            <p:nvPr/>
          </p:nvSpPr>
          <p:spPr>
            <a:xfrm>
              <a:off x="3960269" y="1812836"/>
              <a:ext cx="593432" cy="369332"/>
            </a:xfrm>
            <a:prstGeom prst="rect">
              <a:avLst/>
            </a:prstGeom>
            <a:noFill/>
          </p:spPr>
          <p:txBody>
            <a:bodyPr wrap="none" rtlCol="0">
              <a:spAutoFit/>
            </a:bodyPr>
            <a:lstStyle/>
            <a:p>
              <a:r>
                <a:rPr lang="en-US" sz="1800" b="1" dirty="0">
                  <a:latin typeface="Bahnschrift SemiLight" panose="020B0502040204020203" pitchFamily="34" charset="0"/>
                </a:rPr>
                <a:t>Yes</a:t>
              </a:r>
              <a:r>
                <a:rPr lang="en-US" dirty="0"/>
                <a:t> </a:t>
              </a:r>
            </a:p>
          </p:txBody>
        </p:sp>
        <p:sp>
          <p:nvSpPr>
            <p:cNvPr id="14" name="TextBox 13">
              <a:extLst>
                <a:ext uri="{FF2B5EF4-FFF2-40B4-BE49-F238E27FC236}">
                  <a16:creationId xmlns:a16="http://schemas.microsoft.com/office/drawing/2014/main" id="{7C177886-E769-3C9E-EB4A-8C9548080B18}"/>
                </a:ext>
              </a:extLst>
            </p:cNvPr>
            <p:cNvSpPr txBox="1"/>
            <p:nvPr/>
          </p:nvSpPr>
          <p:spPr>
            <a:xfrm>
              <a:off x="6463986" y="3479185"/>
              <a:ext cx="522900" cy="369332"/>
            </a:xfrm>
            <a:prstGeom prst="rect">
              <a:avLst/>
            </a:prstGeom>
            <a:noFill/>
          </p:spPr>
          <p:txBody>
            <a:bodyPr wrap="none" rtlCol="0">
              <a:spAutoFit/>
            </a:bodyPr>
            <a:lstStyle/>
            <a:p>
              <a:r>
                <a:rPr lang="en-US" sz="1800" b="1" dirty="0">
                  <a:latin typeface="Bahnschrift SemiLight" panose="020B0502040204020203" pitchFamily="34" charset="0"/>
                </a:rPr>
                <a:t>No</a:t>
              </a:r>
              <a:r>
                <a:rPr lang="en-US" dirty="0"/>
                <a:t> </a:t>
              </a:r>
            </a:p>
          </p:txBody>
        </p:sp>
        <p:sp>
          <p:nvSpPr>
            <p:cNvPr id="15" name="TextBox 14">
              <a:extLst>
                <a:ext uri="{FF2B5EF4-FFF2-40B4-BE49-F238E27FC236}">
                  <a16:creationId xmlns:a16="http://schemas.microsoft.com/office/drawing/2014/main" id="{2E1E2B2F-D7FB-B472-D16D-91CA7C69CB93}"/>
                </a:ext>
              </a:extLst>
            </p:cNvPr>
            <p:cNvSpPr txBox="1"/>
            <p:nvPr/>
          </p:nvSpPr>
          <p:spPr>
            <a:xfrm>
              <a:off x="4832782" y="852415"/>
              <a:ext cx="1573147" cy="646331"/>
            </a:xfrm>
            <a:prstGeom prst="rect">
              <a:avLst/>
            </a:prstGeom>
            <a:noFill/>
          </p:spPr>
          <p:txBody>
            <a:bodyPr wrap="square" rtlCol="0">
              <a:spAutoFit/>
            </a:bodyPr>
            <a:lstStyle/>
            <a:p>
              <a:pPr algn="ctr"/>
              <a:r>
                <a:rPr lang="en-US" sz="1800" b="1" dirty="0">
                  <a:latin typeface="Bahnschrift SemiLight" panose="020B0502040204020203" pitchFamily="34" charset="0"/>
                </a:rPr>
                <a:t>Player try to find NPC</a:t>
              </a:r>
              <a:endParaRPr lang="en-US" dirty="0"/>
            </a:p>
          </p:txBody>
        </p:sp>
        <p:sp>
          <p:nvSpPr>
            <p:cNvPr id="16" name="TextBox 15">
              <a:extLst>
                <a:ext uri="{FF2B5EF4-FFF2-40B4-BE49-F238E27FC236}">
                  <a16:creationId xmlns:a16="http://schemas.microsoft.com/office/drawing/2014/main" id="{7636F21C-07B0-AF07-5B02-5DE39E144F55}"/>
                </a:ext>
              </a:extLst>
            </p:cNvPr>
            <p:cNvSpPr txBox="1"/>
            <p:nvPr/>
          </p:nvSpPr>
          <p:spPr>
            <a:xfrm>
              <a:off x="7003715" y="985073"/>
              <a:ext cx="1573147" cy="369332"/>
            </a:xfrm>
            <a:prstGeom prst="rect">
              <a:avLst/>
            </a:prstGeom>
            <a:noFill/>
          </p:spPr>
          <p:txBody>
            <a:bodyPr wrap="square" rtlCol="0">
              <a:spAutoFit/>
            </a:bodyPr>
            <a:lstStyle/>
            <a:p>
              <a:pPr algn="ctr"/>
              <a:r>
                <a:rPr lang="en-US" sz="1800" b="1" dirty="0">
                  <a:latin typeface="Bahnschrift SemiLight" panose="020B0502040204020203" pitchFamily="34" charset="0"/>
                </a:rPr>
                <a:t>NPC found</a:t>
              </a:r>
              <a:endParaRPr lang="en-US" dirty="0"/>
            </a:p>
          </p:txBody>
        </p:sp>
        <p:sp>
          <p:nvSpPr>
            <p:cNvPr id="17" name="TextBox 16">
              <a:extLst>
                <a:ext uri="{FF2B5EF4-FFF2-40B4-BE49-F238E27FC236}">
                  <a16:creationId xmlns:a16="http://schemas.microsoft.com/office/drawing/2014/main" id="{A332B124-D7E4-8771-2C5E-20D977DC7964}"/>
                </a:ext>
              </a:extLst>
            </p:cNvPr>
            <p:cNvSpPr txBox="1"/>
            <p:nvPr/>
          </p:nvSpPr>
          <p:spPr>
            <a:xfrm>
              <a:off x="6896415" y="2798577"/>
              <a:ext cx="1573147" cy="923330"/>
            </a:xfrm>
            <a:prstGeom prst="rect">
              <a:avLst/>
            </a:prstGeom>
            <a:noFill/>
          </p:spPr>
          <p:txBody>
            <a:bodyPr wrap="square" rtlCol="0">
              <a:spAutoFit/>
            </a:bodyPr>
            <a:lstStyle/>
            <a:p>
              <a:pPr algn="ctr"/>
              <a:r>
                <a:rPr lang="en-US" sz="1800" b="1" dirty="0">
                  <a:latin typeface="Bahnschrift SemiLight" panose="020B0502040204020203" pitchFamily="34" charset="0"/>
                </a:rPr>
                <a:t>Is player arrives  first in base </a:t>
              </a:r>
              <a:endParaRPr lang="en-US" dirty="0"/>
            </a:p>
          </p:txBody>
        </p:sp>
        <p:sp>
          <p:nvSpPr>
            <p:cNvPr id="18" name="TextBox 17">
              <a:extLst>
                <a:ext uri="{FF2B5EF4-FFF2-40B4-BE49-F238E27FC236}">
                  <a16:creationId xmlns:a16="http://schemas.microsoft.com/office/drawing/2014/main" id="{F43BDB9B-D315-DF1D-CCEB-46FC721C6F88}"/>
                </a:ext>
              </a:extLst>
            </p:cNvPr>
            <p:cNvSpPr txBox="1"/>
            <p:nvPr/>
          </p:nvSpPr>
          <p:spPr>
            <a:xfrm>
              <a:off x="4866940" y="3783980"/>
              <a:ext cx="1573147" cy="369332"/>
            </a:xfrm>
            <a:prstGeom prst="rect">
              <a:avLst/>
            </a:prstGeom>
            <a:noFill/>
          </p:spPr>
          <p:txBody>
            <a:bodyPr wrap="square" rtlCol="0">
              <a:spAutoFit/>
            </a:bodyPr>
            <a:lstStyle/>
            <a:p>
              <a:pPr algn="ctr"/>
              <a:r>
                <a:rPr lang="en-US" sz="1800" b="1" dirty="0">
                  <a:latin typeface="Bahnschrift SemiLight" panose="020B0502040204020203" pitchFamily="34" charset="0"/>
                </a:rPr>
                <a:t>NPC Safe </a:t>
              </a:r>
              <a:endParaRPr lang="en-US" dirty="0"/>
            </a:p>
          </p:txBody>
        </p:sp>
        <p:sp>
          <p:nvSpPr>
            <p:cNvPr id="19" name="TextBox 18">
              <a:extLst>
                <a:ext uri="{FF2B5EF4-FFF2-40B4-BE49-F238E27FC236}">
                  <a16:creationId xmlns:a16="http://schemas.microsoft.com/office/drawing/2014/main" id="{DCF4D618-FA5E-920F-5107-CE8A3BD94257}"/>
                </a:ext>
              </a:extLst>
            </p:cNvPr>
            <p:cNvSpPr txBox="1"/>
            <p:nvPr/>
          </p:nvSpPr>
          <p:spPr>
            <a:xfrm>
              <a:off x="4847296" y="2376994"/>
              <a:ext cx="1573147" cy="369332"/>
            </a:xfrm>
            <a:prstGeom prst="rect">
              <a:avLst/>
            </a:prstGeom>
            <a:noFill/>
          </p:spPr>
          <p:txBody>
            <a:bodyPr wrap="square" rtlCol="0">
              <a:spAutoFit/>
            </a:bodyPr>
            <a:lstStyle/>
            <a:p>
              <a:pPr algn="ctr"/>
              <a:r>
                <a:rPr lang="en-US" sz="1800" b="1" dirty="0">
                  <a:latin typeface="Bahnschrift SemiLight" panose="020B0502040204020203" pitchFamily="34" charset="0"/>
                </a:rPr>
                <a:t>NPC Caught</a:t>
              </a:r>
              <a:endParaRPr lang="en-US" dirty="0"/>
            </a:p>
          </p:txBody>
        </p:sp>
        <p:sp>
          <p:nvSpPr>
            <p:cNvPr id="20" name="TextBox 19">
              <a:extLst>
                <a:ext uri="{FF2B5EF4-FFF2-40B4-BE49-F238E27FC236}">
                  <a16:creationId xmlns:a16="http://schemas.microsoft.com/office/drawing/2014/main" id="{55593789-5465-0C55-B4D4-286E87932614}"/>
                </a:ext>
              </a:extLst>
            </p:cNvPr>
            <p:cNvSpPr txBox="1"/>
            <p:nvPr/>
          </p:nvSpPr>
          <p:spPr>
            <a:xfrm>
              <a:off x="2833860" y="3017520"/>
              <a:ext cx="1501847" cy="646331"/>
            </a:xfrm>
            <a:prstGeom prst="rect">
              <a:avLst/>
            </a:prstGeom>
            <a:noFill/>
          </p:spPr>
          <p:txBody>
            <a:bodyPr wrap="square" rtlCol="0">
              <a:spAutoFit/>
            </a:bodyPr>
            <a:lstStyle/>
            <a:p>
              <a:pPr algn="ctr"/>
              <a:r>
                <a:rPr lang="en-US" sz="1800" b="1" dirty="0">
                  <a:latin typeface="Bahnschrift SemiLight" panose="020B0502040204020203" pitchFamily="34" charset="0"/>
                </a:rPr>
                <a:t>Is there still an NPC ?</a:t>
              </a:r>
              <a:endParaRPr lang="en-US" dirty="0"/>
            </a:p>
          </p:txBody>
        </p:sp>
      </p:grpSp>
    </p:spTree>
    <p:extLst>
      <p:ext uri="{BB962C8B-B14F-4D97-AF65-F5344CB8AC3E}">
        <p14:creationId xmlns:p14="http://schemas.microsoft.com/office/powerpoint/2010/main" val="16971459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96336A10-F01A-F34F-C092-9779F4FA72FE}"/>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6C2300A8-AED1-8AEB-B45B-127109F5C4C5}"/>
              </a:ext>
            </a:extLst>
          </p:cNvPr>
          <p:cNvSpPr txBox="1"/>
          <p:nvPr/>
        </p:nvSpPr>
        <p:spPr>
          <a:xfrm>
            <a:off x="-32786" y="2248584"/>
            <a:ext cx="9209572" cy="646331"/>
          </a:xfrm>
          <a:prstGeom prst="rect">
            <a:avLst/>
          </a:prstGeom>
          <a:noFill/>
        </p:spPr>
        <p:txBody>
          <a:bodyPr wrap="none" rtlCol="0">
            <a:spAutoFit/>
          </a:bodyPr>
          <a:lstStyle/>
          <a:p>
            <a:r>
              <a:rPr lang="en" sz="3600" b="1" dirty="0">
                <a:solidFill>
                  <a:srgbClr val="0D0D0D"/>
                </a:solidFill>
                <a:latin typeface="Bahnschrift SemiLight" panose="020B0502040204020203" pitchFamily="34" charset="0"/>
              </a:rPr>
              <a:t>Dynamic Environments and NPC Interaction</a:t>
            </a:r>
            <a:endParaRPr lang="en-US" sz="3600" b="1" dirty="0">
              <a:latin typeface="Bahnschrift SemiLight" panose="020B0502040204020203" pitchFamily="34" charset="0"/>
            </a:endParaRPr>
          </a:p>
        </p:txBody>
      </p:sp>
    </p:spTree>
    <p:extLst>
      <p:ext uri="{BB962C8B-B14F-4D97-AF65-F5344CB8AC3E}">
        <p14:creationId xmlns:p14="http://schemas.microsoft.com/office/powerpoint/2010/main" val="4522605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898EF2C2-DE6E-3C61-9E08-7F31C5B16640}"/>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D7F959B3-708F-C679-8D81-95FA839ED7D4}"/>
              </a:ext>
            </a:extLst>
          </p:cNvPr>
          <p:cNvSpPr txBox="1"/>
          <p:nvPr/>
        </p:nvSpPr>
        <p:spPr>
          <a:xfrm>
            <a:off x="295664" y="1417588"/>
            <a:ext cx="8552672" cy="2308324"/>
          </a:xfrm>
          <a:prstGeom prst="rect">
            <a:avLst/>
          </a:prstGeom>
          <a:noFill/>
        </p:spPr>
        <p:txBody>
          <a:bodyPr wrap="square" rtlCol="0">
            <a:spAutoFit/>
          </a:bodyPr>
          <a:lstStyle/>
          <a:p>
            <a:pPr marL="0" lvl="0" indent="0" algn="l" rtl="0">
              <a:spcBef>
                <a:spcPts val="0"/>
              </a:spcBef>
              <a:spcAft>
                <a:spcPts val="0"/>
              </a:spcAft>
              <a:buNone/>
            </a:pPr>
            <a:r>
              <a:rPr lang="en-US" sz="2400" b="1" dirty="0">
                <a:solidFill>
                  <a:srgbClr val="0D0D0D"/>
                </a:solidFill>
                <a:latin typeface="Bahnschrift SemiLight" panose="020B0502040204020203" pitchFamily="34" charset="0"/>
              </a:rPr>
              <a:t>Dynamic Elements( Procedural Content Generation (PCG)): </a:t>
            </a:r>
          </a:p>
          <a:p>
            <a:pPr marL="0" lvl="0" indent="0" algn="l" rtl="0">
              <a:spcBef>
                <a:spcPts val="0"/>
              </a:spcBef>
              <a:spcAft>
                <a:spcPts val="0"/>
              </a:spcAft>
              <a:buNone/>
            </a:pPr>
            <a:endParaRPr lang="en-US" sz="2400" b="1" dirty="0">
              <a:solidFill>
                <a:srgbClr val="0D0D0D"/>
              </a:solidFill>
              <a:latin typeface="Bahnschrift SemiLight" panose="020B0502040204020203" pitchFamily="34" charset="0"/>
            </a:endParaRPr>
          </a:p>
          <a:p>
            <a:pPr marL="0" lvl="0" indent="0" algn="l" rtl="0">
              <a:spcBef>
                <a:spcPts val="0"/>
              </a:spcBef>
              <a:spcAft>
                <a:spcPts val="0"/>
              </a:spcAft>
              <a:buNone/>
            </a:pPr>
            <a:r>
              <a:rPr lang="en-US" sz="2400" dirty="0">
                <a:solidFill>
                  <a:srgbClr val="0D0D0D"/>
                </a:solidFill>
                <a:latin typeface="Bahnschrift SemiLight" panose="020B0502040204020203" pitchFamily="34" charset="0"/>
              </a:rPr>
              <a:t>A technique where game content is algorithmically generated, creating dynamic, ever-changing landscapes and scenarios.</a:t>
            </a:r>
          </a:p>
          <a:p>
            <a:endParaRPr lang="en-US" sz="2400" b="1" dirty="0">
              <a:latin typeface="Bahnschrift SemiLight" panose="020B0502040204020203" pitchFamily="34" charset="0"/>
            </a:endParaRPr>
          </a:p>
        </p:txBody>
      </p:sp>
    </p:spTree>
    <p:extLst>
      <p:ext uri="{BB962C8B-B14F-4D97-AF65-F5344CB8AC3E}">
        <p14:creationId xmlns:p14="http://schemas.microsoft.com/office/powerpoint/2010/main" val="36870754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5897F77E-4651-9003-71DC-85DC70035D66}"/>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D3EADC97-00A3-C0BF-139B-A1FE7CD34A89}"/>
              </a:ext>
            </a:extLst>
          </p:cNvPr>
          <p:cNvSpPr txBox="1"/>
          <p:nvPr/>
        </p:nvSpPr>
        <p:spPr>
          <a:xfrm>
            <a:off x="295664" y="1417588"/>
            <a:ext cx="8552672" cy="1938992"/>
          </a:xfrm>
          <a:prstGeom prst="rect">
            <a:avLst/>
          </a:prstGeom>
          <a:noFill/>
        </p:spPr>
        <p:txBody>
          <a:bodyPr wrap="square" rtlCol="0">
            <a:spAutoFit/>
          </a:bodyPr>
          <a:lstStyle/>
          <a:p>
            <a:pPr marL="0" lvl="0" indent="0" algn="l" rtl="0">
              <a:spcBef>
                <a:spcPts val="0"/>
              </a:spcBef>
              <a:spcAft>
                <a:spcPts val="0"/>
              </a:spcAft>
              <a:buNone/>
            </a:pPr>
            <a:r>
              <a:rPr lang="en-US" sz="2400" b="1" dirty="0">
                <a:solidFill>
                  <a:srgbClr val="0D0D0D"/>
                </a:solidFill>
                <a:latin typeface="Bahnschrift SemiLight" panose="020B0502040204020203" pitchFamily="34" charset="0"/>
              </a:rPr>
              <a:t>Responsive Environments( Adaptive NPCs): </a:t>
            </a:r>
          </a:p>
          <a:p>
            <a:pPr marL="0" lvl="0" indent="0" algn="l" rtl="0">
              <a:spcBef>
                <a:spcPts val="0"/>
              </a:spcBef>
              <a:spcAft>
                <a:spcPts val="0"/>
              </a:spcAft>
              <a:buNone/>
            </a:pPr>
            <a:endParaRPr lang="en-US" sz="2400" b="1" dirty="0">
              <a:solidFill>
                <a:srgbClr val="0D0D0D"/>
              </a:solidFill>
              <a:latin typeface="Bahnschrift SemiLight" panose="020B0502040204020203" pitchFamily="34" charset="0"/>
            </a:endParaRPr>
          </a:p>
          <a:p>
            <a:pPr marL="0" lvl="0" indent="0" algn="l" rtl="0">
              <a:spcBef>
                <a:spcPts val="0"/>
              </a:spcBef>
              <a:spcAft>
                <a:spcPts val="0"/>
              </a:spcAft>
              <a:buClr>
                <a:schemeClr val="dk1"/>
              </a:buClr>
              <a:buSzPts val="1100"/>
              <a:buFont typeface="Arial"/>
              <a:buNone/>
            </a:pPr>
            <a:r>
              <a:rPr lang="en-US" sz="2400" dirty="0">
                <a:solidFill>
                  <a:srgbClr val="0D0D0D"/>
                </a:solidFill>
                <a:latin typeface="Bahnschrift SemiLight" panose="020B0502040204020203" pitchFamily="34" charset="0"/>
              </a:rPr>
              <a:t>Non-player characters that react dynamically to player actions, creating a realistic and unpredictable gaming environment</a:t>
            </a:r>
            <a:endParaRPr lang="en-US" sz="2400" dirty="0">
              <a:latin typeface="Bahnschrift SemiLight" panose="020B0502040204020203" pitchFamily="34" charset="0"/>
            </a:endParaRPr>
          </a:p>
        </p:txBody>
      </p:sp>
    </p:spTree>
    <p:extLst>
      <p:ext uri="{BB962C8B-B14F-4D97-AF65-F5344CB8AC3E}">
        <p14:creationId xmlns:p14="http://schemas.microsoft.com/office/powerpoint/2010/main" val="2643018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1F8AF454-C782-7F2B-A0D7-F9968DE98DA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F01AC60A-A066-F230-18D7-25E46B763054}"/>
              </a:ext>
            </a:extLst>
          </p:cNvPr>
          <p:cNvSpPr txBox="1"/>
          <p:nvPr/>
        </p:nvSpPr>
        <p:spPr>
          <a:xfrm>
            <a:off x="295664" y="1417588"/>
            <a:ext cx="8552672" cy="1938992"/>
          </a:xfrm>
          <a:prstGeom prst="rect">
            <a:avLst/>
          </a:prstGeom>
          <a:noFill/>
        </p:spPr>
        <p:txBody>
          <a:bodyPr wrap="square" rtlCol="0">
            <a:spAutoFit/>
          </a:bodyPr>
          <a:lstStyle/>
          <a:p>
            <a:pPr marL="0" lvl="0" indent="0" algn="l" rtl="0">
              <a:spcBef>
                <a:spcPts val="0"/>
              </a:spcBef>
              <a:spcAft>
                <a:spcPts val="0"/>
              </a:spcAft>
              <a:buNone/>
            </a:pPr>
            <a:r>
              <a:rPr lang="en-US" sz="2400" b="1" dirty="0">
                <a:solidFill>
                  <a:srgbClr val="0D0D0D"/>
                </a:solidFill>
                <a:latin typeface="Bahnschrift SemiLight" panose="020B0502040204020203" pitchFamily="34" charset="0"/>
              </a:rPr>
              <a:t>Player Engagement Elevated( Immersive Gameplay):</a:t>
            </a:r>
          </a:p>
          <a:p>
            <a:pPr marL="0" lvl="0" indent="0" algn="l" rtl="0">
              <a:spcBef>
                <a:spcPts val="0"/>
              </a:spcBef>
              <a:spcAft>
                <a:spcPts val="0"/>
              </a:spcAft>
              <a:buNone/>
            </a:pPr>
            <a:endParaRPr lang="en-US" sz="2400" b="1" dirty="0">
              <a:solidFill>
                <a:srgbClr val="0D0D0D"/>
              </a:solidFill>
              <a:latin typeface="Bahnschrift SemiLight" panose="020B0502040204020203" pitchFamily="34" charset="0"/>
            </a:endParaRPr>
          </a:p>
          <a:p>
            <a:pPr marL="0" lvl="0" indent="0" algn="l" rtl="0">
              <a:spcBef>
                <a:spcPts val="0"/>
              </a:spcBef>
              <a:spcAft>
                <a:spcPts val="0"/>
              </a:spcAft>
              <a:buClr>
                <a:schemeClr val="dk1"/>
              </a:buClr>
              <a:buSzPts val="1100"/>
              <a:buFont typeface="Arial"/>
              <a:buNone/>
            </a:pPr>
            <a:r>
              <a:rPr lang="en-US" sz="2400" dirty="0">
                <a:solidFill>
                  <a:srgbClr val="0D0D0D"/>
                </a:solidFill>
                <a:latin typeface="Bahnschrift SemiLight" panose="020B0502040204020203" pitchFamily="34" charset="0"/>
              </a:rPr>
              <a:t>Players experience heightened engagement as they navigate through environments that evolve organically, keeping them on their toes.</a:t>
            </a:r>
          </a:p>
        </p:txBody>
      </p:sp>
    </p:spTree>
    <p:extLst>
      <p:ext uri="{BB962C8B-B14F-4D97-AF65-F5344CB8AC3E}">
        <p14:creationId xmlns:p14="http://schemas.microsoft.com/office/powerpoint/2010/main" val="36650219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BA70746B-D318-197E-9299-5E83D8771D16}"/>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B773074F-B453-1B10-6198-E99B9C8EA4CF}"/>
              </a:ext>
            </a:extLst>
          </p:cNvPr>
          <p:cNvSpPr txBox="1"/>
          <p:nvPr/>
        </p:nvSpPr>
        <p:spPr>
          <a:xfrm>
            <a:off x="295664" y="1417588"/>
            <a:ext cx="8552672" cy="1392689"/>
          </a:xfrm>
          <a:prstGeom prst="rect">
            <a:avLst/>
          </a:prstGeom>
          <a:noFill/>
        </p:spPr>
        <p:txBody>
          <a:bodyPr wrap="square" rtlCol="0">
            <a:spAutoFit/>
          </a:bodyPr>
          <a:lstStyle/>
          <a:p>
            <a:pPr marL="0" lvl="0" indent="0" algn="l" rtl="0">
              <a:spcBef>
                <a:spcPts val="1500"/>
              </a:spcBef>
              <a:spcAft>
                <a:spcPts val="0"/>
              </a:spcAft>
              <a:buNone/>
            </a:pPr>
            <a:r>
              <a:rPr lang="en-US" sz="2400" b="1" dirty="0">
                <a:solidFill>
                  <a:srgbClr val="0D0D0D"/>
                </a:solidFill>
                <a:latin typeface="Bahnschrift SemiLight" panose="020B0502040204020203" pitchFamily="34" charset="0"/>
              </a:rPr>
              <a:t>Unpredictable Scenarios(No Two Playthroughs Alike):</a:t>
            </a:r>
          </a:p>
          <a:p>
            <a:pPr marL="0" lvl="0" indent="0" algn="l" rtl="0">
              <a:spcBef>
                <a:spcPts val="1500"/>
              </a:spcBef>
              <a:spcAft>
                <a:spcPts val="0"/>
              </a:spcAft>
              <a:buNone/>
            </a:pPr>
            <a:r>
              <a:rPr lang="en-US" sz="2400" dirty="0">
                <a:solidFill>
                  <a:srgbClr val="0D0D0D"/>
                </a:solidFill>
                <a:latin typeface="Bahnschrift SemiLight" panose="020B0502040204020203" pitchFamily="34" charset="0"/>
              </a:rPr>
              <a:t>Dynamic environments ensure that each gaming session is unique, preventing predictability and promoting exploration.</a:t>
            </a:r>
          </a:p>
        </p:txBody>
      </p:sp>
    </p:spTree>
    <p:extLst>
      <p:ext uri="{BB962C8B-B14F-4D97-AF65-F5344CB8AC3E}">
        <p14:creationId xmlns:p14="http://schemas.microsoft.com/office/powerpoint/2010/main" val="14873973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66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0E0BF006-C3B3-A210-6054-E05153297C1E}"/>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E097C7CA-7055-2298-B615-6B172A8F7438}"/>
              </a:ext>
            </a:extLst>
          </p:cNvPr>
          <p:cNvSpPr txBox="1"/>
          <p:nvPr/>
        </p:nvSpPr>
        <p:spPr>
          <a:xfrm>
            <a:off x="4333199" y="2037144"/>
            <a:ext cx="184731" cy="307777"/>
          </a:xfrm>
          <a:prstGeom prst="rect">
            <a:avLst/>
          </a:prstGeom>
          <a:noFill/>
        </p:spPr>
        <p:txBody>
          <a:bodyPr wrap="none" rtlCol="0">
            <a:spAutoFit/>
          </a:bodyPr>
          <a:lstStyle/>
          <a:p>
            <a:pPr algn="ctr"/>
            <a:endParaRPr lang="en-US" dirty="0"/>
          </a:p>
        </p:txBody>
      </p:sp>
      <p:sp>
        <p:nvSpPr>
          <p:cNvPr id="5" name="TextBox 4">
            <a:extLst>
              <a:ext uri="{FF2B5EF4-FFF2-40B4-BE49-F238E27FC236}">
                <a16:creationId xmlns:a16="http://schemas.microsoft.com/office/drawing/2014/main" id="{8FDBF4FB-570B-6572-C96A-262F830F8DE2}"/>
              </a:ext>
            </a:extLst>
          </p:cNvPr>
          <p:cNvSpPr txBox="1"/>
          <p:nvPr/>
        </p:nvSpPr>
        <p:spPr>
          <a:xfrm>
            <a:off x="1817185" y="236650"/>
            <a:ext cx="425389" cy="2123658"/>
          </a:xfrm>
          <a:prstGeom prst="rect">
            <a:avLst/>
          </a:prstGeom>
          <a:noFill/>
        </p:spPr>
        <p:txBody>
          <a:bodyPr wrap="square" rtlCol="0">
            <a:spAutoFit/>
          </a:bodyPr>
          <a:lstStyle/>
          <a:p>
            <a:pPr algn="ctr"/>
            <a:r>
              <a:rPr lang="en-US" sz="4400" b="1" dirty="0">
                <a:gradFill flip="none" rotWithShape="1">
                  <a:gsLst>
                    <a:gs pos="84000">
                      <a:srgbClr val="FF3B3B"/>
                    </a:gs>
                    <a:gs pos="0">
                      <a:srgbClr val="FF0505"/>
                    </a:gs>
                    <a:gs pos="100000">
                      <a:srgbClr val="FF0505"/>
                    </a:gs>
                  </a:gsLst>
                  <a:lin ang="2700000" scaled="1"/>
                  <a:tileRect/>
                </a:gradFill>
                <a:effectLst>
                  <a:reflection blurRad="6350" stA="41000" endPos="29000" dir="5400000" sy="-100000" algn="bl" rotWithShape="0"/>
                </a:effectLst>
                <a:latin typeface="Bahnschrift SemiLight" panose="020B0502040204020203" pitchFamily="34" charset="0"/>
              </a:rPr>
              <a:t>N</a:t>
            </a:r>
            <a:r>
              <a:rPr lang="en-US" sz="4400" b="1" dirty="0">
                <a:gradFill>
                  <a:gsLst>
                    <a:gs pos="0">
                      <a:srgbClr val="2F9957"/>
                    </a:gs>
                    <a:gs pos="26000">
                      <a:srgbClr val="1FD742"/>
                    </a:gs>
                    <a:gs pos="100000">
                      <a:srgbClr val="2F9957"/>
                    </a:gs>
                  </a:gsLst>
                  <a:lin ang="5400000" scaled="1"/>
                </a:gradFill>
                <a:effectLst>
                  <a:reflection blurRad="6350" stA="78000" endPos="15000" dir="5400000" sy="-100000" algn="bl" rotWithShape="0"/>
                </a:effectLst>
                <a:latin typeface="Bahnschrift SemiLight" panose="020B0502040204020203" pitchFamily="34" charset="0"/>
              </a:rPr>
              <a:t>P</a:t>
            </a:r>
            <a:r>
              <a:rPr lang="en-US" sz="4400" b="1" dirty="0">
                <a:gradFill>
                  <a:gsLst>
                    <a:gs pos="0">
                      <a:schemeClr val="accent1">
                        <a:lumMod val="50000"/>
                      </a:schemeClr>
                    </a:gs>
                    <a:gs pos="35000">
                      <a:schemeClr val="accent1">
                        <a:lumMod val="75000"/>
                      </a:schemeClr>
                    </a:gs>
                    <a:gs pos="100000">
                      <a:schemeClr val="accent1">
                        <a:lumMod val="50000"/>
                      </a:schemeClr>
                    </a:gs>
                  </a:gsLst>
                  <a:lin ang="5400000" scaled="1"/>
                </a:gradFill>
                <a:effectLst>
                  <a:reflection blurRad="6350" stA="33000" endPos="13000" dir="5400000" sy="-100000" algn="bl" rotWithShape="0"/>
                </a:effectLst>
                <a:latin typeface="Bahnschrift SemiLight" panose="020B0502040204020203" pitchFamily="34" charset="0"/>
              </a:rPr>
              <a:t>C</a:t>
            </a:r>
          </a:p>
        </p:txBody>
      </p:sp>
      <p:sp>
        <p:nvSpPr>
          <p:cNvPr id="6" name="TextBox 5">
            <a:extLst>
              <a:ext uri="{FF2B5EF4-FFF2-40B4-BE49-F238E27FC236}">
                <a16:creationId xmlns:a16="http://schemas.microsoft.com/office/drawing/2014/main" id="{7E3B5C31-1B01-6CF9-7887-CCB145BEB133}"/>
              </a:ext>
            </a:extLst>
          </p:cNvPr>
          <p:cNvSpPr txBox="1"/>
          <p:nvPr/>
        </p:nvSpPr>
        <p:spPr>
          <a:xfrm>
            <a:off x="613458" y="3108154"/>
            <a:ext cx="7917084" cy="1015663"/>
          </a:xfrm>
          <a:prstGeom prst="rect">
            <a:avLst/>
          </a:prstGeom>
          <a:noFill/>
        </p:spPr>
        <p:txBody>
          <a:bodyPr wrap="square" rtlCol="0">
            <a:spAutoFit/>
          </a:bodyPr>
          <a:lstStyle/>
          <a:p>
            <a:pPr algn="ctr"/>
            <a:r>
              <a:rPr lang="en" sz="2000" b="1" dirty="0">
                <a:solidFill>
                  <a:schemeClr val="tx1"/>
                </a:solidFill>
                <a:latin typeface="Bahnschrift SemiLight" panose="020B0502040204020203" pitchFamily="34" charset="0"/>
              </a:rPr>
              <a:t>In the context of video games and virtual environments, an NPC refers to a character controlled by the game's artificial intelligence rather than by a player.</a:t>
            </a:r>
            <a:endParaRPr lang="en-US" sz="2000" b="1" dirty="0">
              <a:solidFill>
                <a:schemeClr val="tx1"/>
              </a:solidFill>
              <a:latin typeface="Bahnschrift SemiLight" panose="020B0502040204020203" pitchFamily="34" charset="0"/>
            </a:endParaRPr>
          </a:p>
        </p:txBody>
      </p:sp>
      <p:sp>
        <p:nvSpPr>
          <p:cNvPr id="7" name="TextBox 6">
            <a:extLst>
              <a:ext uri="{FF2B5EF4-FFF2-40B4-BE49-F238E27FC236}">
                <a16:creationId xmlns:a16="http://schemas.microsoft.com/office/drawing/2014/main" id="{58EFDFCD-AEDD-D4C3-5C32-AC1CB998C1EB}"/>
              </a:ext>
            </a:extLst>
          </p:cNvPr>
          <p:cNvSpPr txBox="1"/>
          <p:nvPr/>
        </p:nvSpPr>
        <p:spPr>
          <a:xfrm>
            <a:off x="82273" y="1067646"/>
            <a:ext cx="1588897" cy="461665"/>
          </a:xfrm>
          <a:prstGeom prst="rect">
            <a:avLst/>
          </a:prstGeom>
          <a:noFill/>
        </p:spPr>
        <p:txBody>
          <a:bodyPr wrap="none" rtlCol="0">
            <a:spAutoFit/>
          </a:bodyPr>
          <a:lstStyle/>
          <a:p>
            <a:r>
              <a:rPr lang="en" sz="2400" b="1" dirty="0">
                <a:solidFill>
                  <a:schemeClr val="tx1"/>
                </a:solidFill>
                <a:latin typeface="Bahnschrift SemiLight" panose="020B0502040204020203" pitchFamily="34" charset="0"/>
              </a:rPr>
              <a:t>stands for</a:t>
            </a:r>
            <a:endParaRPr lang="en-US" sz="2400" dirty="0"/>
          </a:p>
        </p:txBody>
      </p:sp>
      <p:sp>
        <p:nvSpPr>
          <p:cNvPr id="8" name="TextBox 7">
            <a:extLst>
              <a:ext uri="{FF2B5EF4-FFF2-40B4-BE49-F238E27FC236}">
                <a16:creationId xmlns:a16="http://schemas.microsoft.com/office/drawing/2014/main" id="{B8A3FD1F-5574-C31F-D22E-DA326EE298FA}"/>
              </a:ext>
            </a:extLst>
          </p:cNvPr>
          <p:cNvSpPr txBox="1"/>
          <p:nvPr/>
        </p:nvSpPr>
        <p:spPr>
          <a:xfrm>
            <a:off x="2676299" y="439080"/>
            <a:ext cx="832279" cy="523220"/>
          </a:xfrm>
          <a:prstGeom prst="rect">
            <a:avLst/>
          </a:prstGeom>
          <a:noFill/>
        </p:spPr>
        <p:txBody>
          <a:bodyPr wrap="none" rtlCol="0">
            <a:spAutoFit/>
          </a:bodyPr>
          <a:lstStyle/>
          <a:p>
            <a:pPr algn="ctr"/>
            <a:r>
              <a:rPr lang="en-US" sz="2800" b="1" dirty="0">
                <a:latin typeface="Bahnschrift SemiLight" panose="020B0502040204020203" pitchFamily="34" charset="0"/>
              </a:rPr>
              <a:t>Non</a:t>
            </a:r>
          </a:p>
        </p:txBody>
      </p:sp>
      <p:sp>
        <p:nvSpPr>
          <p:cNvPr id="9" name="TextBox 8">
            <a:extLst>
              <a:ext uri="{FF2B5EF4-FFF2-40B4-BE49-F238E27FC236}">
                <a16:creationId xmlns:a16="http://schemas.microsoft.com/office/drawing/2014/main" id="{D4BF4109-3701-2044-FAEB-0499E54988E0}"/>
              </a:ext>
            </a:extLst>
          </p:cNvPr>
          <p:cNvSpPr txBox="1"/>
          <p:nvPr/>
        </p:nvSpPr>
        <p:spPr>
          <a:xfrm>
            <a:off x="2676299" y="1074613"/>
            <a:ext cx="1560042" cy="523220"/>
          </a:xfrm>
          <a:prstGeom prst="rect">
            <a:avLst/>
          </a:prstGeom>
          <a:noFill/>
        </p:spPr>
        <p:txBody>
          <a:bodyPr wrap="none" rtlCol="0">
            <a:spAutoFit/>
          </a:bodyPr>
          <a:lstStyle/>
          <a:p>
            <a:r>
              <a:rPr lang="en" sz="2800" b="1" dirty="0">
                <a:solidFill>
                  <a:schemeClr val="tx1"/>
                </a:solidFill>
                <a:latin typeface="Bahnschrift SemiLight" panose="020B0502040204020203" pitchFamily="34" charset="0"/>
              </a:rPr>
              <a:t>Playable</a:t>
            </a:r>
            <a:endParaRPr lang="en-US" sz="2800" dirty="0"/>
          </a:p>
        </p:txBody>
      </p:sp>
      <p:sp>
        <p:nvSpPr>
          <p:cNvPr id="10" name="TextBox 9">
            <a:extLst>
              <a:ext uri="{FF2B5EF4-FFF2-40B4-BE49-F238E27FC236}">
                <a16:creationId xmlns:a16="http://schemas.microsoft.com/office/drawing/2014/main" id="{AF8FEDD2-23A9-3C8A-0193-4C69CCDD3E43}"/>
              </a:ext>
            </a:extLst>
          </p:cNvPr>
          <p:cNvSpPr txBox="1"/>
          <p:nvPr/>
        </p:nvSpPr>
        <p:spPr>
          <a:xfrm>
            <a:off x="2662654" y="1710146"/>
            <a:ext cx="1786066" cy="523220"/>
          </a:xfrm>
          <a:prstGeom prst="rect">
            <a:avLst/>
          </a:prstGeom>
          <a:noFill/>
        </p:spPr>
        <p:txBody>
          <a:bodyPr wrap="none" rtlCol="0">
            <a:spAutoFit/>
          </a:bodyPr>
          <a:lstStyle/>
          <a:p>
            <a:pPr algn="ctr"/>
            <a:r>
              <a:rPr lang="en" sz="2800" b="1" dirty="0">
                <a:solidFill>
                  <a:schemeClr val="tx1"/>
                </a:solidFill>
                <a:latin typeface="Bahnschrift SemiLight" panose="020B0502040204020203" pitchFamily="34" charset="0"/>
              </a:rPr>
              <a:t>Character</a:t>
            </a:r>
            <a:endParaRPr lang="en-US" sz="2800" dirty="0"/>
          </a:p>
        </p:txBody>
      </p:sp>
      <mc:AlternateContent xmlns:mc="http://schemas.openxmlformats.org/markup-compatibility/2006">
        <mc:Choice xmlns:am3d="http://schemas.microsoft.com/office/drawing/2017/model3d" Requires="am3d">
          <p:graphicFrame>
            <p:nvGraphicFramePr>
              <p:cNvPr id="12" name="3D Model 11" descr="Xbox Wireless Controller-Black">
                <a:extLst>
                  <a:ext uri="{FF2B5EF4-FFF2-40B4-BE49-F238E27FC236}">
                    <a16:creationId xmlns:a16="http://schemas.microsoft.com/office/drawing/2014/main" id="{ACF5FE16-BF7F-5EF5-8DFF-64E191372731}"/>
                  </a:ext>
                </a:extLst>
              </p:cNvPr>
              <p:cNvGraphicFramePr>
                <a:graphicFrameLocks noChangeAspect="1"/>
              </p:cNvGraphicFramePr>
              <p:nvPr>
                <p:extLst>
                  <p:ext uri="{D42A27DB-BD31-4B8C-83A1-F6EECF244321}">
                    <p14:modId xmlns:p14="http://schemas.microsoft.com/office/powerpoint/2010/main" val="4133583334"/>
                  </p:ext>
                </p:extLst>
              </p:nvPr>
            </p:nvGraphicFramePr>
            <p:xfrm>
              <a:off x="5369204" y="-174653"/>
              <a:ext cx="2908247" cy="2946262"/>
            </p:xfrm>
            <a:graphic>
              <a:graphicData uri="http://schemas.microsoft.com/office/drawing/2017/model3d">
                <am3d:model3d r:embed="rId3">
                  <am3d:spPr>
                    <a:xfrm>
                      <a:off x="0" y="0"/>
                      <a:ext cx="2908247" cy="2946262"/>
                    </a:xfrm>
                    <a:prstGeom prst="rect">
                      <a:avLst/>
                    </a:prstGeom>
                  </am3d:spPr>
                  <am3d:camera>
                    <am3d:pos x="0" y="0" z="61246371"/>
                    <am3d:up dx="0" dy="36000000" dz="0"/>
                    <am3d:lookAt x="0" y="0" z="0"/>
                    <am3d:perspective fov="2700000"/>
                  </am3d:camera>
                  <am3d:trans>
                    <am3d:meterPerModelUnit n="6426873" d="1000000"/>
                    <am3d:preTrans dx="-5219360" dy="-11002909" dz="0"/>
                    <am3d:scale>
                      <am3d:sx n="1000000" d="1000000"/>
                      <am3d:sy n="1000000" d="1000000"/>
                      <am3d:sz n="1000000" d="1000000"/>
                    </am3d:scale>
                    <am3d:rot ax="2730519" ay="-3093266" az="-2313774"/>
                    <am3d:postTrans dx="0" dy="0" dz="0"/>
                  </am3d:trans>
                  <am3d:raster rName="Office3DRenderer" rVer="16.0.8326">
                    <am3d:blip r:embed="rId4"/>
                  </am3d:raster>
                  <am3d:objViewport viewportSz="397270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2" name="3D Model 11" descr="Xbox Wireless Controller-Black">
                <a:extLst>
                  <a:ext uri="{FF2B5EF4-FFF2-40B4-BE49-F238E27FC236}">
                    <a16:creationId xmlns:a16="http://schemas.microsoft.com/office/drawing/2014/main" id="{ACF5FE16-BF7F-5EF5-8DFF-64E191372731}"/>
                  </a:ext>
                </a:extLst>
              </p:cNvPr>
              <p:cNvPicPr>
                <a:picLocks noGrp="1" noRot="1" noChangeAspect="1" noMove="1" noResize="1" noEditPoints="1" noAdjustHandles="1" noChangeArrowheads="1" noChangeShapeType="1" noCrop="1"/>
              </p:cNvPicPr>
              <p:nvPr/>
            </p:nvPicPr>
            <p:blipFill>
              <a:blip r:embed="rId4"/>
              <a:stretch>
                <a:fillRect/>
              </a:stretch>
            </p:blipFill>
            <p:spPr>
              <a:xfrm>
                <a:off x="5369204" y="-174653"/>
                <a:ext cx="2908247" cy="2946262"/>
              </a:xfrm>
              <a:prstGeom prst="rect">
                <a:avLst/>
              </a:prstGeom>
            </p:spPr>
          </p:pic>
        </mc:Fallback>
      </mc:AlternateContent>
    </p:spTree>
    <p:extLst>
      <p:ext uri="{BB962C8B-B14F-4D97-AF65-F5344CB8AC3E}">
        <p14:creationId xmlns:p14="http://schemas.microsoft.com/office/powerpoint/2010/main" val="17388695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1AC1F306-6F53-B089-DFE7-F560CEE401CB}"/>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B6F12A48-EF3C-71A6-A85A-0F73C6832BDA}"/>
              </a:ext>
            </a:extLst>
          </p:cNvPr>
          <p:cNvSpPr txBox="1"/>
          <p:nvPr/>
        </p:nvSpPr>
        <p:spPr>
          <a:xfrm>
            <a:off x="295664" y="1417588"/>
            <a:ext cx="8552672" cy="1762021"/>
          </a:xfrm>
          <a:prstGeom prst="rect">
            <a:avLst/>
          </a:prstGeom>
          <a:noFill/>
        </p:spPr>
        <p:txBody>
          <a:bodyPr wrap="square" rtlCol="0">
            <a:spAutoFit/>
          </a:bodyPr>
          <a:lstStyle/>
          <a:p>
            <a:pPr marL="0" lvl="0" indent="0" algn="l" rtl="0">
              <a:spcBef>
                <a:spcPts val="1500"/>
              </a:spcBef>
              <a:spcAft>
                <a:spcPts val="0"/>
              </a:spcAft>
              <a:buNone/>
            </a:pPr>
            <a:r>
              <a:rPr lang="en-US" sz="2400" b="1" dirty="0">
                <a:solidFill>
                  <a:srgbClr val="0D0D0D"/>
                </a:solidFill>
                <a:latin typeface="Bahnschrift SemiLight" panose="020B0502040204020203" pitchFamily="34" charset="0"/>
              </a:rPr>
              <a:t>Lifelike Interactions(NPC Realism):</a:t>
            </a:r>
          </a:p>
          <a:p>
            <a:pPr marL="0" lvl="0" indent="0" algn="l" rtl="0">
              <a:spcBef>
                <a:spcPts val="1500"/>
              </a:spcBef>
              <a:spcAft>
                <a:spcPts val="0"/>
              </a:spcAft>
              <a:buClr>
                <a:schemeClr val="dk1"/>
              </a:buClr>
              <a:buSzPts val="1100"/>
              <a:buFont typeface="Arial"/>
              <a:buNone/>
            </a:pPr>
            <a:r>
              <a:rPr lang="en-US" sz="2400" dirty="0">
                <a:solidFill>
                  <a:srgbClr val="0D0D0D"/>
                </a:solidFill>
                <a:latin typeface="Bahnschrift SemiLight" panose="020B0502040204020203" pitchFamily="34" charset="0"/>
              </a:rPr>
              <a:t>Responsive NPCs mimic human-like behavior, enhancing the overall gaming experience by creating more authentic and believable interactions.</a:t>
            </a:r>
          </a:p>
        </p:txBody>
      </p:sp>
    </p:spTree>
    <p:extLst>
      <p:ext uri="{BB962C8B-B14F-4D97-AF65-F5344CB8AC3E}">
        <p14:creationId xmlns:p14="http://schemas.microsoft.com/office/powerpoint/2010/main" val="162801880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EBD79D3A-4590-EF73-45AD-B89A6172F1A9}"/>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990CAD71-93DC-C937-FC1D-546CD8AF6F43}"/>
              </a:ext>
            </a:extLst>
          </p:cNvPr>
          <p:cNvSpPr txBox="1"/>
          <p:nvPr/>
        </p:nvSpPr>
        <p:spPr>
          <a:xfrm>
            <a:off x="295664" y="1417588"/>
            <a:ext cx="8552672" cy="1392689"/>
          </a:xfrm>
          <a:prstGeom prst="rect">
            <a:avLst/>
          </a:prstGeom>
          <a:noFill/>
        </p:spPr>
        <p:txBody>
          <a:bodyPr wrap="square" rtlCol="0">
            <a:spAutoFit/>
          </a:bodyPr>
          <a:lstStyle/>
          <a:p>
            <a:pPr marL="0" lvl="0" indent="0" algn="l" rtl="0">
              <a:spcBef>
                <a:spcPts val="1500"/>
              </a:spcBef>
              <a:spcAft>
                <a:spcPts val="0"/>
              </a:spcAft>
              <a:buNone/>
            </a:pPr>
            <a:r>
              <a:rPr lang="en-US" sz="2400" b="1" dirty="0">
                <a:solidFill>
                  <a:srgbClr val="0D0D0D"/>
                </a:solidFill>
                <a:latin typeface="Bahnschrift SemiLight" panose="020B0502040204020203" pitchFamily="34" charset="0"/>
              </a:rPr>
              <a:t>Key Benefits:</a:t>
            </a:r>
          </a:p>
          <a:p>
            <a:pPr marL="0" lvl="0" indent="0" algn="l" rtl="0">
              <a:spcBef>
                <a:spcPts val="1500"/>
              </a:spcBef>
              <a:spcAft>
                <a:spcPts val="0"/>
              </a:spcAft>
              <a:buNone/>
            </a:pPr>
            <a:r>
              <a:rPr lang="en-US" sz="2400" dirty="0">
                <a:solidFill>
                  <a:srgbClr val="0D0D0D"/>
                </a:solidFill>
                <a:latin typeface="Bahnschrift SemiLight" panose="020B0502040204020203" pitchFamily="34" charset="0"/>
              </a:rPr>
              <a:t>The synergy of dynamic environments and NPC interaction transforms gaming into a captivating, lifelike adventure.</a:t>
            </a:r>
          </a:p>
        </p:txBody>
      </p:sp>
    </p:spTree>
    <p:extLst>
      <p:ext uri="{BB962C8B-B14F-4D97-AF65-F5344CB8AC3E}">
        <p14:creationId xmlns:p14="http://schemas.microsoft.com/office/powerpoint/2010/main" val="12071264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E4355FA0-67CD-7395-15EE-CF2B97FE46B5}"/>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B2CFC0B0-DC48-28B0-65B0-B72C587F19A2}"/>
              </a:ext>
            </a:extLst>
          </p:cNvPr>
          <p:cNvSpPr txBox="1"/>
          <p:nvPr/>
        </p:nvSpPr>
        <p:spPr>
          <a:xfrm>
            <a:off x="213274" y="2248584"/>
            <a:ext cx="8717451" cy="646331"/>
          </a:xfrm>
          <a:prstGeom prst="rect">
            <a:avLst/>
          </a:prstGeom>
          <a:noFill/>
        </p:spPr>
        <p:txBody>
          <a:bodyPr wrap="none" rtlCol="0">
            <a:spAutoFit/>
          </a:bodyPr>
          <a:lstStyle/>
          <a:p>
            <a:r>
              <a:rPr lang="en" sz="3600" b="1" dirty="0">
                <a:solidFill>
                  <a:srgbClr val="0D0D0D"/>
                </a:solidFill>
                <a:latin typeface="Bahnschrift SemiLight" panose="020B0502040204020203" pitchFamily="34" charset="0"/>
              </a:rPr>
              <a:t>Challenges in NPC Improvement Using AI</a:t>
            </a:r>
            <a:endParaRPr lang="en-US" sz="3600" b="1" dirty="0">
              <a:latin typeface="Bahnschrift SemiLight" panose="020B0502040204020203" pitchFamily="34" charset="0"/>
            </a:endParaRPr>
          </a:p>
        </p:txBody>
      </p:sp>
    </p:spTree>
    <p:extLst>
      <p:ext uri="{BB962C8B-B14F-4D97-AF65-F5344CB8AC3E}">
        <p14:creationId xmlns:p14="http://schemas.microsoft.com/office/powerpoint/2010/main" val="40770939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329B1874-6460-CA98-40F3-1D203A51F661}"/>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769D9020-0F79-6D93-25F4-F5FB723F8847}"/>
              </a:ext>
            </a:extLst>
          </p:cNvPr>
          <p:cNvSpPr txBox="1"/>
          <p:nvPr/>
        </p:nvSpPr>
        <p:spPr>
          <a:xfrm>
            <a:off x="213274" y="2248584"/>
            <a:ext cx="8717451" cy="646331"/>
          </a:xfrm>
          <a:prstGeom prst="rect">
            <a:avLst/>
          </a:prstGeom>
          <a:noFill/>
        </p:spPr>
        <p:txBody>
          <a:bodyPr wrap="none" rtlCol="0">
            <a:spAutoFit/>
          </a:bodyPr>
          <a:lstStyle/>
          <a:p>
            <a:r>
              <a:rPr lang="en" sz="3600" b="1" dirty="0">
                <a:solidFill>
                  <a:srgbClr val="0D0D0D"/>
                </a:solidFill>
                <a:latin typeface="Bahnschrift SemiLight" panose="020B0502040204020203" pitchFamily="34" charset="0"/>
              </a:rPr>
              <a:t>Challenges in NPC Improvement Using AI</a:t>
            </a:r>
            <a:endParaRPr lang="en-US" sz="3600" b="1" dirty="0">
              <a:latin typeface="Bahnschrift SemiLight" panose="020B0502040204020203" pitchFamily="34" charset="0"/>
            </a:endParaRPr>
          </a:p>
        </p:txBody>
      </p:sp>
      <p:sp>
        <p:nvSpPr>
          <p:cNvPr id="2" name="TextBox 1">
            <a:extLst>
              <a:ext uri="{FF2B5EF4-FFF2-40B4-BE49-F238E27FC236}">
                <a16:creationId xmlns:a16="http://schemas.microsoft.com/office/drawing/2014/main" id="{98635071-B307-2AF6-74AC-DD5276A5D279}"/>
              </a:ext>
            </a:extLst>
          </p:cNvPr>
          <p:cNvSpPr txBox="1"/>
          <p:nvPr/>
        </p:nvSpPr>
        <p:spPr>
          <a:xfrm>
            <a:off x="213274" y="2248583"/>
            <a:ext cx="2484976" cy="646331"/>
          </a:xfrm>
          <a:prstGeom prst="rect">
            <a:avLst/>
          </a:prstGeom>
          <a:noFill/>
        </p:spPr>
        <p:txBody>
          <a:bodyPr wrap="none" rtlCol="0">
            <a:spAutoFit/>
          </a:bodyPr>
          <a:lstStyle/>
          <a:p>
            <a:r>
              <a:rPr lang="en" sz="3600" b="1" dirty="0">
                <a:solidFill>
                  <a:srgbClr val="0D0D0D"/>
                </a:solidFill>
                <a:latin typeface="Bahnschrift SemiLight" panose="020B0502040204020203" pitchFamily="34" charset="0"/>
              </a:rPr>
              <a:t>Challenges</a:t>
            </a:r>
            <a:endParaRPr lang="en-US" sz="3600" dirty="0"/>
          </a:p>
        </p:txBody>
      </p:sp>
    </p:spTree>
    <p:extLst>
      <p:ext uri="{BB962C8B-B14F-4D97-AF65-F5344CB8AC3E}">
        <p14:creationId xmlns:p14="http://schemas.microsoft.com/office/powerpoint/2010/main" val="31565403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E17F810C-A207-38F2-C8DE-7645F8F2BEA0}"/>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ADAE64B7-D7D4-19A4-271E-C8CED0138B37}"/>
              </a:ext>
            </a:extLst>
          </p:cNvPr>
          <p:cNvSpPr txBox="1"/>
          <p:nvPr/>
        </p:nvSpPr>
        <p:spPr>
          <a:xfrm>
            <a:off x="360636" y="1827670"/>
            <a:ext cx="8422726" cy="2331407"/>
          </a:xfrm>
          <a:prstGeom prst="rect">
            <a:avLst/>
          </a:prstGeom>
          <a:noFill/>
        </p:spPr>
        <p:txBody>
          <a:bodyPr wrap="square" rtlCol="0">
            <a:spAutoFit/>
          </a:bodyPr>
          <a:lstStyle/>
          <a:p>
            <a:pPr marL="0" lvl="0" indent="0" algn="l" rtl="0">
              <a:spcBef>
                <a:spcPts val="1500"/>
              </a:spcBef>
              <a:spcAft>
                <a:spcPts val="0"/>
              </a:spcAft>
              <a:buNone/>
            </a:pPr>
            <a:r>
              <a:rPr lang="en-US" sz="2800" b="1" dirty="0">
                <a:solidFill>
                  <a:srgbClr val="0D0D0D"/>
                </a:solidFill>
                <a:latin typeface="Bahnschrift SemiLight" panose="020B0502040204020203" pitchFamily="34" charset="0"/>
              </a:rPr>
              <a:t>Realism vs. Resources:</a:t>
            </a:r>
          </a:p>
          <a:p>
            <a:pPr marL="0" lvl="0" indent="0" algn="l" rtl="0">
              <a:spcBef>
                <a:spcPts val="1500"/>
              </a:spcBef>
              <a:spcAft>
                <a:spcPts val="0"/>
              </a:spcAft>
              <a:buNone/>
            </a:pPr>
            <a:r>
              <a:rPr lang="en-US" sz="2400" dirty="0">
                <a:solidFill>
                  <a:srgbClr val="0D0D0D"/>
                </a:solidFill>
                <a:latin typeface="Bahnschrift SemiLight" panose="020B0502040204020203" pitchFamily="34" charset="0"/>
              </a:rPr>
              <a:t>Balancing realistic NPC behavior within limited resources.</a:t>
            </a:r>
          </a:p>
          <a:p>
            <a:pPr marL="0" lvl="0" indent="0" algn="l" rtl="0">
              <a:spcBef>
                <a:spcPts val="1500"/>
              </a:spcBef>
              <a:spcAft>
                <a:spcPts val="0"/>
              </a:spcAft>
              <a:buNone/>
            </a:pPr>
            <a:r>
              <a:rPr lang="en-US" sz="2800" b="1" dirty="0">
                <a:solidFill>
                  <a:srgbClr val="0D0D0D"/>
                </a:solidFill>
                <a:latin typeface="Bahnschrift SemiLight" panose="020B0502040204020203" pitchFamily="34" charset="0"/>
              </a:rPr>
              <a:t>Ethical Considerations:</a:t>
            </a:r>
          </a:p>
          <a:p>
            <a:pPr marL="0" lvl="0" indent="0" algn="l" rtl="0">
              <a:spcBef>
                <a:spcPts val="1500"/>
              </a:spcBef>
              <a:spcAft>
                <a:spcPts val="0"/>
              </a:spcAft>
              <a:buNone/>
            </a:pPr>
            <a:r>
              <a:rPr lang="en-US" sz="2400" dirty="0">
                <a:solidFill>
                  <a:srgbClr val="0D0D0D"/>
                </a:solidFill>
                <a:latin typeface="Bahnschrift SemiLight" panose="020B0502040204020203" pitchFamily="34" charset="0"/>
              </a:rPr>
              <a:t>Navigating ethical concerns in NPC development.</a:t>
            </a:r>
          </a:p>
        </p:txBody>
      </p:sp>
      <p:sp>
        <p:nvSpPr>
          <p:cNvPr id="2" name="TextBox 1">
            <a:extLst>
              <a:ext uri="{FF2B5EF4-FFF2-40B4-BE49-F238E27FC236}">
                <a16:creationId xmlns:a16="http://schemas.microsoft.com/office/drawing/2014/main" id="{B92B0698-0D80-1DA7-0479-0A2DCE340414}"/>
              </a:ext>
            </a:extLst>
          </p:cNvPr>
          <p:cNvSpPr txBox="1"/>
          <p:nvPr/>
        </p:nvSpPr>
        <p:spPr>
          <a:xfrm>
            <a:off x="3329511" y="710068"/>
            <a:ext cx="2484976" cy="646331"/>
          </a:xfrm>
          <a:prstGeom prst="rect">
            <a:avLst/>
          </a:prstGeom>
          <a:noFill/>
        </p:spPr>
        <p:txBody>
          <a:bodyPr wrap="none" rtlCol="0">
            <a:spAutoFit/>
          </a:bodyPr>
          <a:lstStyle/>
          <a:p>
            <a:r>
              <a:rPr lang="en" sz="3600" b="1" dirty="0">
                <a:solidFill>
                  <a:srgbClr val="0D0D0D"/>
                </a:solidFill>
                <a:latin typeface="Bahnschrift SemiLight" panose="020B0502040204020203" pitchFamily="34" charset="0"/>
              </a:rPr>
              <a:t>Challenges</a:t>
            </a:r>
            <a:endParaRPr lang="en-US" sz="3600" dirty="0"/>
          </a:p>
        </p:txBody>
      </p:sp>
    </p:spTree>
    <p:extLst>
      <p:ext uri="{BB962C8B-B14F-4D97-AF65-F5344CB8AC3E}">
        <p14:creationId xmlns:p14="http://schemas.microsoft.com/office/powerpoint/2010/main" val="23371386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37F6BE2F-8BD2-7EBC-2DC3-AA9F663C3C41}"/>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13F2F9E8-87B0-1919-8B5B-858F5009B727}"/>
              </a:ext>
            </a:extLst>
          </p:cNvPr>
          <p:cNvSpPr txBox="1"/>
          <p:nvPr/>
        </p:nvSpPr>
        <p:spPr>
          <a:xfrm>
            <a:off x="0" y="1770486"/>
            <a:ext cx="9477827" cy="2392963"/>
          </a:xfrm>
          <a:prstGeom prst="rect">
            <a:avLst/>
          </a:prstGeom>
          <a:noFill/>
        </p:spPr>
        <p:txBody>
          <a:bodyPr wrap="square" rtlCol="0">
            <a:spAutoFit/>
          </a:bodyPr>
          <a:lstStyle/>
          <a:p>
            <a:pPr marL="0" lvl="0" indent="0" algn="l" rtl="0">
              <a:spcBef>
                <a:spcPts val="1500"/>
              </a:spcBef>
              <a:spcAft>
                <a:spcPts val="0"/>
              </a:spcAft>
              <a:buNone/>
            </a:pPr>
            <a:r>
              <a:rPr lang="en-US" sz="2800" b="1" dirty="0">
                <a:solidFill>
                  <a:srgbClr val="0D0D0D"/>
                </a:solidFill>
                <a:latin typeface="Bahnschrift SemiLight" panose="020B0502040204020203" pitchFamily="34" charset="0"/>
              </a:rPr>
              <a:t>Optimization: </a:t>
            </a:r>
          </a:p>
          <a:p>
            <a:pPr marL="0" lvl="0" indent="0" algn="l" rtl="0">
              <a:spcBef>
                <a:spcPts val="1500"/>
              </a:spcBef>
              <a:spcAft>
                <a:spcPts val="0"/>
              </a:spcAft>
              <a:buNone/>
            </a:pPr>
            <a:r>
              <a:rPr lang="en-US" sz="2800" b="1" dirty="0">
                <a:solidFill>
                  <a:srgbClr val="0D0D0D"/>
                </a:solidFill>
                <a:latin typeface="Bahnschrift SemiLight" panose="020B0502040204020203" pitchFamily="34" charset="0"/>
              </a:rPr>
              <a:t>  </a:t>
            </a:r>
            <a:r>
              <a:rPr lang="en-US" sz="2400" dirty="0">
                <a:solidFill>
                  <a:srgbClr val="0D0D0D"/>
                </a:solidFill>
                <a:latin typeface="Bahnschrift SemiLight" panose="020B0502040204020203" pitchFamily="34" charset="0"/>
              </a:rPr>
              <a:t>Efficiently allocate resources for realistic NPC behavior.</a:t>
            </a:r>
          </a:p>
          <a:p>
            <a:pPr marL="0" lvl="0" indent="0" algn="l" rtl="0">
              <a:spcBef>
                <a:spcPts val="1500"/>
              </a:spcBef>
              <a:spcAft>
                <a:spcPts val="0"/>
              </a:spcAft>
              <a:buNone/>
            </a:pPr>
            <a:r>
              <a:rPr lang="en-US" sz="2800" b="1" dirty="0">
                <a:solidFill>
                  <a:srgbClr val="0D0D0D"/>
                </a:solidFill>
                <a:latin typeface="Bahnschrift SemiLight" panose="020B0502040204020203" pitchFamily="34" charset="0"/>
              </a:rPr>
              <a:t>Ethical Guidelines:</a:t>
            </a:r>
          </a:p>
          <a:p>
            <a:pPr marL="0" lvl="0" indent="0" algn="l" rtl="0">
              <a:spcBef>
                <a:spcPts val="1500"/>
              </a:spcBef>
              <a:spcAft>
                <a:spcPts val="0"/>
              </a:spcAft>
              <a:buNone/>
            </a:pPr>
            <a:r>
              <a:rPr lang="en-US" sz="2800" b="1" dirty="0">
                <a:solidFill>
                  <a:srgbClr val="0D0D0D"/>
                </a:solidFill>
                <a:latin typeface="Bahnschrift SemiLight" panose="020B0502040204020203" pitchFamily="34" charset="0"/>
              </a:rPr>
              <a:t>  </a:t>
            </a:r>
            <a:r>
              <a:rPr lang="en-US" sz="2400" dirty="0">
                <a:solidFill>
                  <a:srgbClr val="0D0D0D"/>
                </a:solidFill>
                <a:latin typeface="Bahnschrift SemiLight" panose="020B0502040204020203" pitchFamily="34" charset="0"/>
              </a:rPr>
              <a:t>Establish and adhere to ethical guidelines for NPC development.</a:t>
            </a:r>
          </a:p>
        </p:txBody>
      </p:sp>
      <p:sp>
        <p:nvSpPr>
          <p:cNvPr id="2" name="TextBox 1">
            <a:extLst>
              <a:ext uri="{FF2B5EF4-FFF2-40B4-BE49-F238E27FC236}">
                <a16:creationId xmlns:a16="http://schemas.microsoft.com/office/drawing/2014/main" id="{B8FC2178-98CD-4CC3-86BA-821278F5AECB}"/>
              </a:ext>
            </a:extLst>
          </p:cNvPr>
          <p:cNvSpPr txBox="1"/>
          <p:nvPr/>
        </p:nvSpPr>
        <p:spPr>
          <a:xfrm>
            <a:off x="2526406" y="661257"/>
            <a:ext cx="4091185" cy="646331"/>
          </a:xfrm>
          <a:prstGeom prst="rect">
            <a:avLst/>
          </a:prstGeom>
          <a:noFill/>
        </p:spPr>
        <p:txBody>
          <a:bodyPr wrap="none" rtlCol="0">
            <a:spAutoFit/>
          </a:bodyPr>
          <a:lstStyle/>
          <a:p>
            <a:r>
              <a:rPr lang="en" sz="3600" b="1" dirty="0">
                <a:solidFill>
                  <a:srgbClr val="0D0D0D"/>
                </a:solidFill>
                <a:latin typeface="Bahnschrift SemiLight" panose="020B0502040204020203" pitchFamily="34" charset="0"/>
              </a:rPr>
              <a:t>Potential Solutions</a:t>
            </a:r>
            <a:endParaRPr lang="en-US" sz="3600" dirty="0">
              <a:latin typeface="Bahnschrift SemiLight" panose="020B0502040204020203" pitchFamily="34" charset="0"/>
            </a:endParaRPr>
          </a:p>
        </p:txBody>
      </p:sp>
    </p:spTree>
    <p:extLst>
      <p:ext uri="{BB962C8B-B14F-4D97-AF65-F5344CB8AC3E}">
        <p14:creationId xmlns:p14="http://schemas.microsoft.com/office/powerpoint/2010/main" val="18529541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795EEA6B-E5A0-B64B-2142-3BCD7F3512E0}"/>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E4CBAF79-4D5E-95E3-ECCA-752B481CC298}"/>
              </a:ext>
            </a:extLst>
          </p:cNvPr>
          <p:cNvSpPr txBox="1"/>
          <p:nvPr/>
        </p:nvSpPr>
        <p:spPr>
          <a:xfrm>
            <a:off x="382408" y="1971585"/>
            <a:ext cx="8379183" cy="1200329"/>
          </a:xfrm>
          <a:prstGeom prst="rect">
            <a:avLst/>
          </a:prstGeom>
          <a:noFill/>
        </p:spPr>
        <p:txBody>
          <a:bodyPr wrap="square" rtlCol="0">
            <a:spAutoFit/>
          </a:bodyPr>
          <a:lstStyle/>
          <a:p>
            <a:pPr algn="ctr"/>
            <a:r>
              <a:rPr lang="en" sz="3600" b="1" dirty="0">
                <a:solidFill>
                  <a:srgbClr val="0D0D0D"/>
                </a:solidFill>
                <a:latin typeface="Bahnschrift SemiLight" panose="020B0502040204020203" pitchFamily="34" charset="0"/>
              </a:rPr>
              <a:t>Games Successfully Implementing AI Technologies</a:t>
            </a:r>
            <a:endParaRPr lang="en-US" sz="3600" b="1" dirty="0">
              <a:latin typeface="Bahnschrift SemiLight" panose="020B0502040204020203" pitchFamily="34" charset="0"/>
            </a:endParaRPr>
          </a:p>
        </p:txBody>
      </p:sp>
      <p:pic>
        <p:nvPicPr>
          <p:cNvPr id="6" name="Picture 2" descr="Cover Artwork from Red Dead Redemption 2">
            <a:extLst>
              <a:ext uri="{FF2B5EF4-FFF2-40B4-BE49-F238E27FC236}">
                <a16:creationId xmlns:a16="http://schemas.microsoft.com/office/drawing/2014/main" id="{0CA70F38-64AD-C70F-2EBA-05677FF4D6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40815" y="1435774"/>
            <a:ext cx="2609720" cy="3218688"/>
          </a:xfrm>
          <a:prstGeom prst="rect">
            <a:avLst/>
          </a:prstGeom>
          <a:noFill/>
          <a:ln w="76200">
            <a:solidFill>
              <a:schemeClr val="tx1">
                <a:lumMod val="95000"/>
                <a:lumOff val="5000"/>
              </a:schemeClr>
            </a:solidFill>
          </a:ln>
          <a:scene3d>
            <a:camera prst="perspectiveContrastingRightFacing"/>
            <a:lightRig rig="threePt" dir="t"/>
          </a:scene3d>
          <a:sp3d extrusionH="25400" prstMaterial="matte">
            <a:bevelT/>
            <a:extrusionClr>
              <a:schemeClr val="tx1">
                <a:lumMod val="95000"/>
                <a:lumOff val="5000"/>
              </a:schemeClr>
            </a:extrusion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51232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84911F07-0C4F-3B56-A8D2-A3D2B4306874}"/>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C4499E8F-883F-20EA-9720-238038040238}"/>
              </a:ext>
            </a:extLst>
          </p:cNvPr>
          <p:cNvSpPr txBox="1"/>
          <p:nvPr/>
        </p:nvSpPr>
        <p:spPr>
          <a:xfrm>
            <a:off x="1722461" y="556986"/>
            <a:ext cx="5699078" cy="646331"/>
          </a:xfrm>
          <a:prstGeom prst="rect">
            <a:avLst/>
          </a:prstGeom>
          <a:noFill/>
        </p:spPr>
        <p:txBody>
          <a:bodyPr wrap="square" rtlCol="0">
            <a:spAutoFit/>
          </a:bodyPr>
          <a:lstStyle/>
          <a:p>
            <a:pPr algn="ctr"/>
            <a:r>
              <a:rPr lang="en" sz="3600" b="1" dirty="0">
                <a:solidFill>
                  <a:srgbClr val="0D0D0D"/>
                </a:solidFill>
                <a:latin typeface="Bahnschrift SemiLight" panose="020B0502040204020203" pitchFamily="34" charset="0"/>
              </a:rPr>
              <a:t>Explore Successful Games</a:t>
            </a:r>
            <a:endParaRPr lang="en-US" sz="3600" b="1" dirty="0">
              <a:latin typeface="Bahnschrift SemiLight" panose="020B0502040204020203" pitchFamily="34" charset="0"/>
            </a:endParaRPr>
          </a:p>
        </p:txBody>
      </p:sp>
      <p:sp>
        <p:nvSpPr>
          <p:cNvPr id="2" name="TextBox 1">
            <a:extLst>
              <a:ext uri="{FF2B5EF4-FFF2-40B4-BE49-F238E27FC236}">
                <a16:creationId xmlns:a16="http://schemas.microsoft.com/office/drawing/2014/main" id="{35804ED0-816C-5324-64AE-DF090ACD03D7}"/>
              </a:ext>
            </a:extLst>
          </p:cNvPr>
          <p:cNvSpPr txBox="1"/>
          <p:nvPr/>
        </p:nvSpPr>
        <p:spPr>
          <a:xfrm>
            <a:off x="230644" y="1929439"/>
            <a:ext cx="4631642" cy="1569660"/>
          </a:xfrm>
          <a:prstGeom prst="rect">
            <a:avLst/>
          </a:prstGeom>
          <a:noFill/>
        </p:spPr>
        <p:txBody>
          <a:bodyPr wrap="square" rtlCol="0">
            <a:spAutoFit/>
          </a:bodyPr>
          <a:lstStyle/>
          <a:p>
            <a:pPr algn="ctr"/>
            <a:r>
              <a:rPr lang="en-US" sz="2400" dirty="0">
                <a:solidFill>
                  <a:srgbClr val="0D0D0D"/>
                </a:solidFill>
                <a:latin typeface="Bahnschrift SemiLight" panose="020B0502040204020203" pitchFamily="34" charset="0"/>
              </a:rPr>
              <a:t>Examining the success of "Red Dead Redemption 2" known for its immersive open-world experience.</a:t>
            </a:r>
          </a:p>
        </p:txBody>
      </p:sp>
      <p:pic>
        <p:nvPicPr>
          <p:cNvPr id="4" name="Picture 2" descr="Cover Artwork from Red Dead Redemption 2">
            <a:extLst>
              <a:ext uri="{FF2B5EF4-FFF2-40B4-BE49-F238E27FC236}">
                <a16:creationId xmlns:a16="http://schemas.microsoft.com/office/drawing/2014/main" id="{D652EE06-DEFB-FE4C-F22D-DFD45E9D73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16515" y="1435774"/>
            <a:ext cx="2609720" cy="3218688"/>
          </a:xfrm>
          <a:prstGeom prst="rect">
            <a:avLst/>
          </a:prstGeom>
          <a:noFill/>
          <a:ln w="76200">
            <a:solidFill>
              <a:schemeClr val="tx1">
                <a:lumMod val="95000"/>
                <a:lumOff val="5000"/>
              </a:schemeClr>
            </a:solidFill>
          </a:ln>
          <a:scene3d>
            <a:camera prst="perspectiveContrastingLeftFacing"/>
            <a:lightRig rig="threePt" dir="t"/>
          </a:scene3d>
          <a:sp3d extrusionH="25400" prstMaterial="matte">
            <a:bevelT/>
            <a:extrusionClr>
              <a:schemeClr val="tx1">
                <a:lumMod val="95000"/>
                <a:lumOff val="5000"/>
              </a:schemeClr>
            </a:extrusion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4279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A9CF14A5-125C-CA2C-B3FC-4C74D27741C7}"/>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534A6047-C738-A786-25BB-70F18E697FFC}"/>
              </a:ext>
            </a:extLst>
          </p:cNvPr>
          <p:cNvSpPr txBox="1"/>
          <p:nvPr/>
        </p:nvSpPr>
        <p:spPr>
          <a:xfrm>
            <a:off x="297543" y="1855125"/>
            <a:ext cx="8548914" cy="2631490"/>
          </a:xfrm>
          <a:prstGeom prst="rect">
            <a:avLst/>
          </a:prstGeom>
          <a:noFill/>
        </p:spPr>
        <p:txBody>
          <a:bodyPr wrap="square" rtlCol="0">
            <a:spAutoFit/>
          </a:bodyPr>
          <a:lstStyle/>
          <a:p>
            <a:pPr marL="0" lvl="0" indent="0" rtl="0">
              <a:spcBef>
                <a:spcPts val="1500"/>
              </a:spcBef>
              <a:spcAft>
                <a:spcPts val="0"/>
              </a:spcAft>
              <a:buNone/>
            </a:pPr>
            <a:r>
              <a:rPr lang="en-US" sz="2800" dirty="0">
                <a:solidFill>
                  <a:srgbClr val="0D0D0D"/>
                </a:solidFill>
                <a:latin typeface="Bahnschrift SemiLight" panose="020B0502040204020203" pitchFamily="34" charset="0"/>
              </a:rPr>
              <a:t>AI in the game enabled NPCs to exhibit realistic and context-sensitive behaviors.</a:t>
            </a:r>
          </a:p>
          <a:p>
            <a:pPr marL="0" lvl="0" indent="0" rtl="0">
              <a:spcBef>
                <a:spcPts val="1500"/>
              </a:spcBef>
              <a:spcAft>
                <a:spcPts val="0"/>
              </a:spcAft>
              <a:buNone/>
            </a:pPr>
            <a:endParaRPr lang="en-US" sz="2800" dirty="0">
              <a:solidFill>
                <a:srgbClr val="0D0D0D"/>
              </a:solidFill>
              <a:latin typeface="Bahnschrift SemiLight" panose="020B0502040204020203" pitchFamily="34" charset="0"/>
            </a:endParaRPr>
          </a:p>
          <a:p>
            <a:pPr marL="0" lvl="0" indent="0" rtl="0">
              <a:spcBef>
                <a:spcPts val="1500"/>
              </a:spcBef>
              <a:spcAft>
                <a:spcPts val="0"/>
              </a:spcAft>
              <a:buNone/>
            </a:pPr>
            <a:r>
              <a:rPr lang="en-US" sz="2800" dirty="0">
                <a:solidFill>
                  <a:srgbClr val="0D0D0D"/>
                </a:solidFill>
                <a:latin typeface="Bahnschrift SemiLight" panose="020B0502040204020203" pitchFamily="34" charset="0"/>
              </a:rPr>
              <a:t>NPCs reacted dynamically to the player's actions, creating a living, breathing world.</a:t>
            </a:r>
          </a:p>
        </p:txBody>
      </p:sp>
      <p:sp>
        <p:nvSpPr>
          <p:cNvPr id="2" name="TextBox 1">
            <a:extLst>
              <a:ext uri="{FF2B5EF4-FFF2-40B4-BE49-F238E27FC236}">
                <a16:creationId xmlns:a16="http://schemas.microsoft.com/office/drawing/2014/main" id="{CB3C1DB1-E849-5CE9-084C-FAB28B9935DA}"/>
              </a:ext>
            </a:extLst>
          </p:cNvPr>
          <p:cNvSpPr txBox="1"/>
          <p:nvPr/>
        </p:nvSpPr>
        <p:spPr>
          <a:xfrm>
            <a:off x="2682100" y="656885"/>
            <a:ext cx="4113626" cy="646331"/>
          </a:xfrm>
          <a:prstGeom prst="rect">
            <a:avLst/>
          </a:prstGeom>
          <a:noFill/>
        </p:spPr>
        <p:txBody>
          <a:bodyPr wrap="none" rtlCol="0">
            <a:spAutoFit/>
          </a:bodyPr>
          <a:lstStyle/>
          <a:p>
            <a:pPr algn="ctr"/>
            <a:r>
              <a:rPr lang="en" sz="3600" b="1" dirty="0">
                <a:solidFill>
                  <a:srgbClr val="0D0D0D"/>
                </a:solidFill>
                <a:latin typeface="Bahnschrift SemiLight" panose="020B0502040204020203" pitchFamily="34" charset="0"/>
              </a:rPr>
              <a:t>AI-Enhanced NPCs</a:t>
            </a:r>
            <a:endParaRPr lang="en-US" sz="3600" b="1" dirty="0">
              <a:latin typeface="Bahnschrift SemiLight" panose="020B0502040204020203" pitchFamily="34" charset="0"/>
            </a:endParaRPr>
          </a:p>
        </p:txBody>
      </p:sp>
      <p:pic>
        <p:nvPicPr>
          <p:cNvPr id="5" name="Picture 2" descr="Cover Artwork from Red Dead Redemption 2">
            <a:extLst>
              <a:ext uri="{FF2B5EF4-FFF2-40B4-BE49-F238E27FC236}">
                <a16:creationId xmlns:a16="http://schemas.microsoft.com/office/drawing/2014/main" id="{F70C2722-960F-9A84-EF5C-54FD217790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40815" y="1435774"/>
            <a:ext cx="2609720" cy="3218688"/>
          </a:xfrm>
          <a:prstGeom prst="rect">
            <a:avLst/>
          </a:prstGeom>
          <a:noFill/>
          <a:ln w="76200">
            <a:solidFill>
              <a:schemeClr val="tx1">
                <a:lumMod val="95000"/>
                <a:lumOff val="5000"/>
              </a:schemeClr>
            </a:solidFill>
          </a:ln>
          <a:scene3d>
            <a:camera prst="perspectiveContrastingRightFacing"/>
            <a:lightRig rig="threePt" dir="t"/>
          </a:scene3d>
          <a:sp3d extrusionH="25400" prstMaterial="matte">
            <a:bevelT/>
            <a:extrusionClr>
              <a:schemeClr val="tx1">
                <a:lumMod val="95000"/>
                <a:lumOff val="5000"/>
              </a:schemeClr>
            </a:extrusion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13042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3132BDCA-7A5F-3F50-6D64-E9CBB6F8464E}"/>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AA7D1E43-DEB5-FC7F-3C0A-41A8C65B98CA}"/>
              </a:ext>
            </a:extLst>
          </p:cNvPr>
          <p:cNvSpPr txBox="1"/>
          <p:nvPr/>
        </p:nvSpPr>
        <p:spPr>
          <a:xfrm>
            <a:off x="148770" y="1680953"/>
            <a:ext cx="8846458" cy="3062377"/>
          </a:xfrm>
          <a:prstGeom prst="rect">
            <a:avLst/>
          </a:prstGeom>
          <a:noFill/>
        </p:spPr>
        <p:txBody>
          <a:bodyPr wrap="square" rtlCol="0">
            <a:spAutoFit/>
          </a:bodyPr>
          <a:lstStyle/>
          <a:p>
            <a:pPr marL="457200" lvl="0" indent="-228600" rtl="0">
              <a:spcBef>
                <a:spcPts val="1500"/>
              </a:spcBef>
              <a:spcAft>
                <a:spcPts val="0"/>
              </a:spcAft>
              <a:buClr>
                <a:srgbClr val="0D0D0D"/>
              </a:buClr>
              <a:buSzPts val="1800"/>
              <a:buNone/>
            </a:pPr>
            <a:r>
              <a:rPr lang="en-US" sz="2800" dirty="0">
                <a:solidFill>
                  <a:srgbClr val="0D0D0D"/>
                </a:solidFill>
                <a:latin typeface="Bahnschrift SemiLight" panose="020B0502040204020203" pitchFamily="34" charset="0"/>
              </a:rPr>
              <a:t>  Complex NPC interactions, such as forming bonds with the player, affecting in-game events and outcomes.</a:t>
            </a:r>
          </a:p>
          <a:p>
            <a:pPr marL="457200" lvl="0" indent="-228600" rtl="0">
              <a:spcBef>
                <a:spcPts val="1500"/>
              </a:spcBef>
              <a:spcAft>
                <a:spcPts val="0"/>
              </a:spcAft>
              <a:buClr>
                <a:srgbClr val="0D0D0D"/>
              </a:buClr>
              <a:buSzPts val="1800"/>
              <a:buNone/>
            </a:pPr>
            <a:endParaRPr lang="en-US" sz="2800" dirty="0">
              <a:solidFill>
                <a:srgbClr val="0D0D0D"/>
              </a:solidFill>
              <a:latin typeface="Bahnschrift SemiLight" panose="020B0502040204020203" pitchFamily="34" charset="0"/>
            </a:endParaRPr>
          </a:p>
          <a:p>
            <a:pPr marL="457200" lvl="0" indent="-228600" rtl="0">
              <a:spcBef>
                <a:spcPts val="1500"/>
              </a:spcBef>
              <a:spcAft>
                <a:spcPts val="0"/>
              </a:spcAft>
              <a:buClr>
                <a:srgbClr val="0D0D0D"/>
              </a:buClr>
              <a:buSzPts val="1800"/>
              <a:buNone/>
            </a:pPr>
            <a:r>
              <a:rPr lang="en-US" sz="2800" dirty="0">
                <a:solidFill>
                  <a:srgbClr val="0D0D0D"/>
                </a:solidFill>
                <a:latin typeface="Bahnschrift SemiLight" panose="020B0502040204020203" pitchFamily="34" charset="0"/>
              </a:rPr>
              <a:t>   AI-driven wildlife and NPC routines contributed to       a vibrant and responsive in-game ecosystem.</a:t>
            </a:r>
            <a:endParaRPr lang="en-US" sz="2800" dirty="0">
              <a:latin typeface="Bahnschrift SemiLight" panose="020B0502040204020203" pitchFamily="34" charset="0"/>
            </a:endParaRPr>
          </a:p>
        </p:txBody>
      </p:sp>
      <p:sp>
        <p:nvSpPr>
          <p:cNvPr id="2" name="TextBox 1">
            <a:extLst>
              <a:ext uri="{FF2B5EF4-FFF2-40B4-BE49-F238E27FC236}">
                <a16:creationId xmlns:a16="http://schemas.microsoft.com/office/drawing/2014/main" id="{078DA1AA-859B-E37F-1639-D8FA731B7556}"/>
              </a:ext>
            </a:extLst>
          </p:cNvPr>
          <p:cNvSpPr txBox="1"/>
          <p:nvPr/>
        </p:nvSpPr>
        <p:spPr>
          <a:xfrm>
            <a:off x="1465220" y="540771"/>
            <a:ext cx="6213559" cy="646331"/>
          </a:xfrm>
          <a:prstGeom prst="rect">
            <a:avLst/>
          </a:prstGeom>
          <a:noFill/>
        </p:spPr>
        <p:txBody>
          <a:bodyPr wrap="none" rtlCol="0">
            <a:spAutoFit/>
          </a:bodyPr>
          <a:lstStyle/>
          <a:p>
            <a:pPr algn="ctr"/>
            <a:r>
              <a:rPr lang="en" sz="3600" b="1" dirty="0">
                <a:solidFill>
                  <a:srgbClr val="0D0D0D"/>
                </a:solidFill>
                <a:latin typeface="Bahnschrift SemiLight" panose="020B0502040204020203" pitchFamily="34" charset="0"/>
              </a:rPr>
              <a:t>Unique Features &amp; Behaviors</a:t>
            </a:r>
            <a:endParaRPr lang="en-US" sz="3600" b="1" dirty="0">
              <a:latin typeface="Bahnschrift SemiLight" panose="020B0502040204020203" pitchFamily="34" charset="0"/>
            </a:endParaRPr>
          </a:p>
        </p:txBody>
      </p:sp>
      <p:pic>
        <p:nvPicPr>
          <p:cNvPr id="6" name="Picture 2" descr="Front Cover for The Elder Scrolls V: Skyrim - Anniversary Edition (PlayStation 4 and PlayStation 5) (download release)">
            <a:extLst>
              <a:ext uri="{FF2B5EF4-FFF2-40B4-BE49-F238E27FC236}">
                <a16:creationId xmlns:a16="http://schemas.microsoft.com/office/drawing/2014/main" id="{3D6F215A-FF94-6F8C-1572-AF0E603FB93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65" t="1158" r="6966" b="-1158"/>
          <a:stretch/>
        </p:blipFill>
        <p:spPr bwMode="auto">
          <a:xfrm>
            <a:off x="9437916" y="1447567"/>
            <a:ext cx="2714136" cy="3220819"/>
          </a:xfrm>
          <a:prstGeom prst="rect">
            <a:avLst/>
          </a:prstGeom>
          <a:noFill/>
          <a:scene3d>
            <a:camera prst="perspectiveContrastingRightFacing"/>
            <a:lightRig rig="threePt" dir="t"/>
          </a:scene3d>
          <a:sp3d extrusionH="101600" prstMaterial="dkEdge">
            <a:bevelT/>
            <a:extrusionClr>
              <a:schemeClr val="tx1">
                <a:lumMod val="95000"/>
                <a:lumOff val="5000"/>
              </a:schemeClr>
            </a:extrusion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12131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28A65336-9F4A-9123-55AE-5B0B140A3614}"/>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85BD7D54-2137-EE85-53D1-AFA768193F71}"/>
              </a:ext>
            </a:extLst>
          </p:cNvPr>
          <p:cNvSpPr txBox="1"/>
          <p:nvPr/>
        </p:nvSpPr>
        <p:spPr>
          <a:xfrm>
            <a:off x="2808280" y="1960200"/>
            <a:ext cx="1281120" cy="769441"/>
          </a:xfrm>
          <a:prstGeom prst="rect">
            <a:avLst/>
          </a:prstGeom>
          <a:noFill/>
          <a:ln>
            <a:noFill/>
          </a:ln>
        </p:spPr>
        <p:txBody>
          <a:bodyPr wrap="none" rtlCol="0">
            <a:spAutoFit/>
          </a:bodyPr>
          <a:lstStyle/>
          <a:p>
            <a:pPr algn="ctr"/>
            <a:r>
              <a:rPr lang="en-US" sz="4400" b="1" dirty="0">
                <a:latin typeface="Bahnschrift SemiLight" panose="020B0502040204020203" pitchFamily="34" charset="0"/>
              </a:rPr>
              <a:t>NPC</a:t>
            </a:r>
            <a:endParaRPr lang="en-US" sz="4400" dirty="0"/>
          </a:p>
        </p:txBody>
      </p:sp>
      <mc:AlternateContent xmlns:mc="http://schemas.openxmlformats.org/markup-compatibility/2006">
        <mc:Choice xmlns:am3d="http://schemas.microsoft.com/office/drawing/2017/model3d" Requires="am3d">
          <p:graphicFrame>
            <p:nvGraphicFramePr>
              <p:cNvPr id="2" name="3D Model 1" descr="Xbox Wireless Controller-Black">
                <a:extLst>
                  <a:ext uri="{FF2B5EF4-FFF2-40B4-BE49-F238E27FC236}">
                    <a16:creationId xmlns:a16="http://schemas.microsoft.com/office/drawing/2014/main" id="{0477573E-9644-E49A-14D6-69E71E7F2A79}"/>
                  </a:ext>
                </a:extLst>
              </p:cNvPr>
              <p:cNvGraphicFramePr>
                <a:graphicFrameLocks noChangeAspect="1"/>
              </p:cNvGraphicFramePr>
              <p:nvPr>
                <p:extLst>
                  <p:ext uri="{D42A27DB-BD31-4B8C-83A1-F6EECF244321}">
                    <p14:modId xmlns:p14="http://schemas.microsoft.com/office/powerpoint/2010/main" val="471837512"/>
                  </p:ext>
                </p:extLst>
              </p:nvPr>
            </p:nvGraphicFramePr>
            <p:xfrm>
              <a:off x="8830267" y="1590277"/>
              <a:ext cx="3421466" cy="2585107"/>
            </p:xfrm>
            <a:graphic>
              <a:graphicData uri="http://schemas.microsoft.com/office/drawing/2017/model3d">
                <am3d:model3d r:embed="rId3">
                  <am3d:spPr>
                    <a:xfrm>
                      <a:off x="0" y="0"/>
                      <a:ext cx="3421466" cy="2585107"/>
                    </a:xfrm>
                    <a:prstGeom prst="rect">
                      <a:avLst/>
                    </a:prstGeom>
                  </am3d:spPr>
                  <am3d:camera>
                    <am3d:pos x="0" y="0" z="61246371"/>
                    <am3d:up dx="0" dy="36000000" dz="0"/>
                    <am3d:lookAt x="0" y="0" z="0"/>
                    <am3d:perspective fov="2700000"/>
                  </am3d:camera>
                  <am3d:trans>
                    <am3d:meterPerModelUnit n="6426873" d="1000000"/>
                    <am3d:preTrans dx="-5219360" dy="-11002909" dz="0"/>
                    <am3d:scale>
                      <am3d:sx n="1000000" d="1000000"/>
                      <am3d:sy n="1000000" d="1000000"/>
                      <am3d:sz n="1000000" d="1000000"/>
                    </am3d:scale>
                    <am3d:rot ax="-7666941" ay="2507008" az="2440862"/>
                    <am3d:postTrans dx="0" dy="0" dz="0"/>
                  </am3d:trans>
                  <am3d:raster rName="Office3DRenderer" rVer="16.0.8326">
                    <am3d:blip r:embed="rId4"/>
                  </am3d:raster>
                  <am3d:objViewport viewportSz="397270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Xbox Wireless Controller-Black">
                <a:extLst>
                  <a:ext uri="{FF2B5EF4-FFF2-40B4-BE49-F238E27FC236}">
                    <a16:creationId xmlns:a16="http://schemas.microsoft.com/office/drawing/2014/main" id="{0477573E-9644-E49A-14D6-69E71E7F2A79}"/>
                  </a:ext>
                </a:extLst>
              </p:cNvPr>
              <p:cNvPicPr>
                <a:picLocks noGrp="1" noRot="1" noChangeAspect="1" noMove="1" noResize="1" noEditPoints="1" noAdjustHandles="1" noChangeArrowheads="1" noChangeShapeType="1" noCrop="1"/>
              </p:cNvPicPr>
              <p:nvPr/>
            </p:nvPicPr>
            <p:blipFill>
              <a:blip r:embed="rId4"/>
              <a:stretch>
                <a:fillRect/>
              </a:stretch>
            </p:blipFill>
            <p:spPr>
              <a:xfrm>
                <a:off x="8830267" y="1590277"/>
                <a:ext cx="3421466" cy="2585107"/>
              </a:xfrm>
              <a:prstGeom prst="rect">
                <a:avLst/>
              </a:prstGeom>
            </p:spPr>
          </p:pic>
        </mc:Fallback>
      </mc:AlternateContent>
      <p:sp>
        <p:nvSpPr>
          <p:cNvPr id="9" name="TextBox 8">
            <a:extLst>
              <a:ext uri="{FF2B5EF4-FFF2-40B4-BE49-F238E27FC236}">
                <a16:creationId xmlns:a16="http://schemas.microsoft.com/office/drawing/2014/main" id="{5B788E46-BFFE-C54D-ED55-80285FCAE128}"/>
              </a:ext>
            </a:extLst>
          </p:cNvPr>
          <p:cNvSpPr txBox="1"/>
          <p:nvPr/>
        </p:nvSpPr>
        <p:spPr>
          <a:xfrm>
            <a:off x="4030750" y="1960199"/>
            <a:ext cx="5057795" cy="769441"/>
          </a:xfrm>
          <a:prstGeom prst="rect">
            <a:avLst/>
          </a:prstGeom>
          <a:noFill/>
          <a:ln>
            <a:noFill/>
          </a:ln>
        </p:spPr>
        <p:txBody>
          <a:bodyPr wrap="none" rtlCol="0">
            <a:spAutoFit/>
          </a:bodyPr>
          <a:lstStyle/>
          <a:p>
            <a:pPr algn="ctr"/>
            <a:r>
              <a:rPr lang="en-US" sz="4400" b="1" dirty="0">
                <a:latin typeface="Bahnschrift SemiLight" panose="020B0502040204020203" pitchFamily="34" charset="0"/>
              </a:rPr>
              <a:t>Evolution </a:t>
            </a:r>
            <a:r>
              <a:rPr lang="en" sz="4400" dirty="0">
                <a:noFill/>
                <a:latin typeface="Bahnschrift SemiLight" panose="020B0502040204020203" pitchFamily="34" charset="0"/>
              </a:rPr>
              <a:t>re-AI Era</a:t>
            </a:r>
            <a:endParaRPr lang="en-US" sz="4400" dirty="0">
              <a:noFill/>
            </a:endParaRPr>
          </a:p>
        </p:txBody>
      </p:sp>
    </p:spTree>
    <p:extLst>
      <p:ext uri="{BB962C8B-B14F-4D97-AF65-F5344CB8AC3E}">
        <p14:creationId xmlns:p14="http://schemas.microsoft.com/office/powerpoint/2010/main" val="15555755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673269D2-FB03-C07D-E992-DB24DEF59C05}"/>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FADE6927-D696-0E21-C376-E0A35B369CD7}"/>
              </a:ext>
            </a:extLst>
          </p:cNvPr>
          <p:cNvSpPr txBox="1"/>
          <p:nvPr/>
        </p:nvSpPr>
        <p:spPr>
          <a:xfrm>
            <a:off x="1722461" y="556986"/>
            <a:ext cx="5699078" cy="646331"/>
          </a:xfrm>
          <a:prstGeom prst="rect">
            <a:avLst/>
          </a:prstGeom>
          <a:noFill/>
        </p:spPr>
        <p:txBody>
          <a:bodyPr wrap="square" rtlCol="0">
            <a:spAutoFit/>
          </a:bodyPr>
          <a:lstStyle/>
          <a:p>
            <a:pPr algn="ctr"/>
            <a:r>
              <a:rPr lang="en" sz="3600" b="1" dirty="0">
                <a:solidFill>
                  <a:srgbClr val="0D0D0D"/>
                </a:solidFill>
                <a:latin typeface="Bahnschrift SemiLight" panose="020B0502040204020203" pitchFamily="34" charset="0"/>
              </a:rPr>
              <a:t>Explore Successful Games</a:t>
            </a:r>
            <a:endParaRPr lang="en-US" sz="3600" b="1" dirty="0">
              <a:latin typeface="Bahnschrift SemiLight" panose="020B0502040204020203" pitchFamily="34" charset="0"/>
            </a:endParaRPr>
          </a:p>
        </p:txBody>
      </p:sp>
      <p:sp>
        <p:nvSpPr>
          <p:cNvPr id="2" name="TextBox 1">
            <a:extLst>
              <a:ext uri="{FF2B5EF4-FFF2-40B4-BE49-F238E27FC236}">
                <a16:creationId xmlns:a16="http://schemas.microsoft.com/office/drawing/2014/main" id="{C9B6A42D-094F-1F0D-D00D-D43FD917664C}"/>
              </a:ext>
            </a:extLst>
          </p:cNvPr>
          <p:cNvSpPr txBox="1"/>
          <p:nvPr/>
        </p:nvSpPr>
        <p:spPr>
          <a:xfrm>
            <a:off x="172585" y="1934593"/>
            <a:ext cx="4820327" cy="2246769"/>
          </a:xfrm>
          <a:prstGeom prst="rect">
            <a:avLst/>
          </a:prstGeom>
          <a:noFill/>
        </p:spPr>
        <p:txBody>
          <a:bodyPr wrap="square" rtlCol="0">
            <a:spAutoFit/>
          </a:bodyPr>
          <a:lstStyle/>
          <a:p>
            <a:pPr marL="0" lvl="0" indent="0" algn="ctr" rtl="0">
              <a:spcBef>
                <a:spcPts val="1500"/>
              </a:spcBef>
              <a:spcAft>
                <a:spcPts val="0"/>
              </a:spcAft>
              <a:buNone/>
            </a:pPr>
            <a:r>
              <a:rPr lang="en-US" sz="2800" dirty="0">
                <a:solidFill>
                  <a:srgbClr val="0D0D0D"/>
                </a:solidFill>
                <a:latin typeface="Bahnschrift SemiLight" panose="020B0502040204020203" pitchFamily="34" charset="0"/>
              </a:rPr>
              <a:t>Analyzing "The Elder Scrolls V: Skyrim," a game renowned for its advanced NPC behavior and interactions.</a:t>
            </a:r>
          </a:p>
        </p:txBody>
      </p:sp>
      <p:pic>
        <p:nvPicPr>
          <p:cNvPr id="4" name="Picture 2" descr="Front Cover for The Elder Scrolls V: Skyrim - Anniversary Edition (PlayStation 4 and PlayStation 5) (download release)">
            <a:extLst>
              <a:ext uri="{FF2B5EF4-FFF2-40B4-BE49-F238E27FC236}">
                <a16:creationId xmlns:a16="http://schemas.microsoft.com/office/drawing/2014/main" id="{7C4F9B12-3750-2183-D0E5-94402609DF6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65" t="1158" r="6966" b="-1158"/>
          <a:stretch/>
        </p:blipFill>
        <p:spPr bwMode="auto">
          <a:xfrm>
            <a:off x="5513616" y="1447567"/>
            <a:ext cx="2714136" cy="3220819"/>
          </a:xfrm>
          <a:prstGeom prst="rect">
            <a:avLst/>
          </a:prstGeom>
          <a:noFill/>
          <a:scene3d>
            <a:camera prst="perspectiveContrastingLeftFacing"/>
            <a:lightRig rig="threePt" dir="t"/>
          </a:scene3d>
          <a:sp3d extrusionH="101600" prstMaterial="dkEdge">
            <a:bevelT/>
            <a:extrusionClr>
              <a:schemeClr val="tx1">
                <a:lumMod val="95000"/>
                <a:lumOff val="5000"/>
              </a:schemeClr>
            </a:extrusion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95882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EBA91AF8-756C-3726-DFBC-2593C8DC1EC0}"/>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C952286D-BC68-7ADD-4C88-D991CB6924F7}"/>
              </a:ext>
            </a:extLst>
          </p:cNvPr>
          <p:cNvSpPr txBox="1"/>
          <p:nvPr/>
        </p:nvSpPr>
        <p:spPr>
          <a:xfrm>
            <a:off x="616856" y="1651924"/>
            <a:ext cx="8244114" cy="3062377"/>
          </a:xfrm>
          <a:prstGeom prst="rect">
            <a:avLst/>
          </a:prstGeom>
          <a:noFill/>
        </p:spPr>
        <p:txBody>
          <a:bodyPr wrap="square" rtlCol="0">
            <a:spAutoFit/>
          </a:bodyPr>
          <a:lstStyle/>
          <a:p>
            <a:pPr marL="0" lvl="0" indent="0" algn="l" rtl="0">
              <a:spcBef>
                <a:spcPts val="1500"/>
              </a:spcBef>
              <a:spcAft>
                <a:spcPts val="0"/>
              </a:spcAft>
              <a:buNone/>
            </a:pPr>
            <a:r>
              <a:rPr lang="en-US" sz="2800" dirty="0">
                <a:solidFill>
                  <a:srgbClr val="0D0D0D"/>
                </a:solidFill>
                <a:latin typeface="Bahnschrift SemiLight" panose="020B0502040204020203" pitchFamily="34" charset="0"/>
              </a:rPr>
              <a:t>Skyrim utilized AI to create NPCs with dynamic schedules, responding to in-game events and adapting to player actions.</a:t>
            </a:r>
          </a:p>
          <a:p>
            <a:pPr marL="0" lvl="0" indent="0" algn="l" rtl="0">
              <a:spcBef>
                <a:spcPts val="1500"/>
              </a:spcBef>
              <a:spcAft>
                <a:spcPts val="0"/>
              </a:spcAft>
              <a:buNone/>
            </a:pPr>
            <a:endParaRPr lang="en-US" sz="2800" dirty="0">
              <a:solidFill>
                <a:srgbClr val="0D0D0D"/>
              </a:solidFill>
              <a:latin typeface="Bahnschrift SemiLight" panose="020B0502040204020203" pitchFamily="34" charset="0"/>
            </a:endParaRPr>
          </a:p>
          <a:p>
            <a:pPr marL="0" lvl="0" indent="0" algn="l" rtl="0">
              <a:spcBef>
                <a:spcPts val="1500"/>
              </a:spcBef>
              <a:spcAft>
                <a:spcPts val="0"/>
              </a:spcAft>
              <a:buNone/>
            </a:pPr>
            <a:r>
              <a:rPr lang="en-US" sz="2800" dirty="0">
                <a:solidFill>
                  <a:srgbClr val="0D0D0D"/>
                </a:solidFill>
                <a:latin typeface="Bahnschrift SemiLight" panose="020B0502040204020203" pitchFamily="34" charset="0"/>
              </a:rPr>
              <a:t>NPCs showcased realistic behaviors, such as sleeping at night and going to work during the day.</a:t>
            </a:r>
          </a:p>
        </p:txBody>
      </p:sp>
      <p:sp>
        <p:nvSpPr>
          <p:cNvPr id="2" name="TextBox 1">
            <a:extLst>
              <a:ext uri="{FF2B5EF4-FFF2-40B4-BE49-F238E27FC236}">
                <a16:creationId xmlns:a16="http://schemas.microsoft.com/office/drawing/2014/main" id="{F35165AB-53CB-625C-5D26-7002EA00C71C}"/>
              </a:ext>
            </a:extLst>
          </p:cNvPr>
          <p:cNvSpPr txBox="1"/>
          <p:nvPr/>
        </p:nvSpPr>
        <p:spPr>
          <a:xfrm>
            <a:off x="2682100" y="656885"/>
            <a:ext cx="4113626" cy="646331"/>
          </a:xfrm>
          <a:prstGeom prst="rect">
            <a:avLst/>
          </a:prstGeom>
          <a:noFill/>
        </p:spPr>
        <p:txBody>
          <a:bodyPr wrap="none" rtlCol="0">
            <a:spAutoFit/>
          </a:bodyPr>
          <a:lstStyle/>
          <a:p>
            <a:pPr algn="ctr"/>
            <a:r>
              <a:rPr lang="en" sz="3600" b="1" dirty="0">
                <a:solidFill>
                  <a:srgbClr val="0D0D0D"/>
                </a:solidFill>
                <a:latin typeface="Bahnschrift SemiLight" panose="020B0502040204020203" pitchFamily="34" charset="0"/>
              </a:rPr>
              <a:t>AI-Enhanced NPCs</a:t>
            </a:r>
            <a:endParaRPr lang="en-US" sz="3600" b="1" dirty="0">
              <a:latin typeface="Bahnschrift SemiLight" panose="020B0502040204020203" pitchFamily="34" charset="0"/>
            </a:endParaRPr>
          </a:p>
        </p:txBody>
      </p:sp>
      <p:pic>
        <p:nvPicPr>
          <p:cNvPr id="4" name="Picture 2" descr="Front Cover for The Elder Scrolls V: Skyrim - Anniversary Edition (PlayStation 4 and PlayStation 5) (download release)">
            <a:extLst>
              <a:ext uri="{FF2B5EF4-FFF2-40B4-BE49-F238E27FC236}">
                <a16:creationId xmlns:a16="http://schemas.microsoft.com/office/drawing/2014/main" id="{F46D2A81-BD4F-DBA0-EF83-3DCD568F622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65" t="1158" r="6966" b="-1158"/>
          <a:stretch/>
        </p:blipFill>
        <p:spPr bwMode="auto">
          <a:xfrm>
            <a:off x="9437916" y="1447567"/>
            <a:ext cx="2714136" cy="3220819"/>
          </a:xfrm>
          <a:prstGeom prst="rect">
            <a:avLst/>
          </a:prstGeom>
          <a:noFill/>
          <a:scene3d>
            <a:camera prst="perspectiveContrastingRightFacing"/>
            <a:lightRig rig="threePt" dir="t"/>
          </a:scene3d>
          <a:sp3d extrusionH="101600" prstMaterial="dkEdge">
            <a:bevelT/>
            <a:extrusionClr>
              <a:schemeClr val="tx1">
                <a:lumMod val="95000"/>
                <a:lumOff val="5000"/>
              </a:schemeClr>
            </a:extrusion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01237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5A8CD107-B424-E049-419F-9A36C8B091F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3284590E-1A3D-4828-7E65-449D8CFF5A18}"/>
              </a:ext>
            </a:extLst>
          </p:cNvPr>
          <p:cNvSpPr txBox="1"/>
          <p:nvPr/>
        </p:nvSpPr>
        <p:spPr>
          <a:xfrm>
            <a:off x="546098" y="1606009"/>
            <a:ext cx="8051801" cy="3062377"/>
          </a:xfrm>
          <a:prstGeom prst="rect">
            <a:avLst/>
          </a:prstGeom>
          <a:noFill/>
        </p:spPr>
        <p:txBody>
          <a:bodyPr wrap="square" rtlCol="0">
            <a:spAutoFit/>
          </a:bodyPr>
          <a:lstStyle/>
          <a:p>
            <a:pPr marL="0" lvl="0" indent="0" algn="l" rtl="0">
              <a:spcBef>
                <a:spcPts val="1500"/>
              </a:spcBef>
              <a:spcAft>
                <a:spcPts val="0"/>
              </a:spcAft>
              <a:buNone/>
            </a:pPr>
            <a:r>
              <a:rPr lang="en-US" sz="2800" dirty="0">
                <a:solidFill>
                  <a:srgbClr val="0D0D0D"/>
                </a:solidFill>
                <a:latin typeface="Bahnschrift SemiLight" panose="020B0502040204020203" pitchFamily="34" charset="0"/>
              </a:rPr>
              <a:t> Intuitive dialogue system allowed for varied and context-specific interactions.</a:t>
            </a:r>
          </a:p>
          <a:p>
            <a:pPr marL="0" lvl="0" indent="0" algn="l" rtl="0">
              <a:spcBef>
                <a:spcPts val="1500"/>
              </a:spcBef>
              <a:spcAft>
                <a:spcPts val="0"/>
              </a:spcAft>
              <a:buNone/>
            </a:pPr>
            <a:endParaRPr lang="en-US" sz="2800" dirty="0">
              <a:solidFill>
                <a:srgbClr val="0D0D0D"/>
              </a:solidFill>
              <a:latin typeface="Bahnschrift SemiLight" panose="020B0502040204020203" pitchFamily="34" charset="0"/>
            </a:endParaRPr>
          </a:p>
          <a:p>
            <a:pPr marL="0" lvl="0" indent="0" algn="l" rtl="0">
              <a:spcBef>
                <a:spcPts val="1500"/>
              </a:spcBef>
              <a:spcAft>
                <a:spcPts val="0"/>
              </a:spcAft>
              <a:buNone/>
            </a:pPr>
            <a:r>
              <a:rPr lang="en-US" sz="2800" dirty="0">
                <a:solidFill>
                  <a:srgbClr val="0D0D0D"/>
                </a:solidFill>
                <a:latin typeface="Bahnschrift SemiLight" panose="020B0502040204020203" pitchFamily="34" charset="0"/>
              </a:rPr>
              <a:t>NPCs displayed emergent behaviors, like forming relationships, reacting to crimes, and engaging in daily tasks.</a:t>
            </a:r>
            <a:endParaRPr lang="en-US" sz="2800" dirty="0">
              <a:latin typeface="Bahnschrift SemiLight" panose="020B0502040204020203" pitchFamily="34" charset="0"/>
            </a:endParaRPr>
          </a:p>
        </p:txBody>
      </p:sp>
      <p:sp>
        <p:nvSpPr>
          <p:cNvPr id="2" name="TextBox 1">
            <a:extLst>
              <a:ext uri="{FF2B5EF4-FFF2-40B4-BE49-F238E27FC236}">
                <a16:creationId xmlns:a16="http://schemas.microsoft.com/office/drawing/2014/main" id="{1356C87B-5B61-2145-A6CE-FE8B0592D117}"/>
              </a:ext>
            </a:extLst>
          </p:cNvPr>
          <p:cNvSpPr txBox="1"/>
          <p:nvPr/>
        </p:nvSpPr>
        <p:spPr>
          <a:xfrm>
            <a:off x="1465220" y="540771"/>
            <a:ext cx="6213559" cy="646331"/>
          </a:xfrm>
          <a:prstGeom prst="rect">
            <a:avLst/>
          </a:prstGeom>
          <a:noFill/>
        </p:spPr>
        <p:txBody>
          <a:bodyPr wrap="none" rtlCol="0">
            <a:spAutoFit/>
          </a:bodyPr>
          <a:lstStyle/>
          <a:p>
            <a:pPr algn="ctr"/>
            <a:r>
              <a:rPr lang="en" sz="3600" b="1" dirty="0">
                <a:solidFill>
                  <a:srgbClr val="0D0D0D"/>
                </a:solidFill>
                <a:latin typeface="Bahnschrift SemiLight" panose="020B0502040204020203" pitchFamily="34" charset="0"/>
              </a:rPr>
              <a:t>Unique Features &amp; Behaviors</a:t>
            </a:r>
            <a:endParaRPr lang="en-US" sz="3600" b="1" dirty="0">
              <a:latin typeface="Bahnschrift SemiLight" panose="020B0502040204020203" pitchFamily="34" charset="0"/>
            </a:endParaRPr>
          </a:p>
        </p:txBody>
      </p:sp>
      <p:pic>
        <p:nvPicPr>
          <p:cNvPr id="7" name="Picture 2" descr="Front Cover for The Elder Scrolls V: Skyrim - Anniversary Edition (PlayStation 4 and PlayStation 5) (download release)">
            <a:extLst>
              <a:ext uri="{FF2B5EF4-FFF2-40B4-BE49-F238E27FC236}">
                <a16:creationId xmlns:a16="http://schemas.microsoft.com/office/drawing/2014/main" id="{93E500B3-5E25-F10C-682F-CB8F326AEDD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65" t="1158" r="6966" b="-1158"/>
          <a:stretch/>
        </p:blipFill>
        <p:spPr bwMode="auto">
          <a:xfrm>
            <a:off x="9437916" y="1447567"/>
            <a:ext cx="2714136" cy="3220819"/>
          </a:xfrm>
          <a:prstGeom prst="rect">
            <a:avLst/>
          </a:prstGeom>
          <a:noFill/>
          <a:scene3d>
            <a:camera prst="perspectiveContrastingRightFacing"/>
            <a:lightRig rig="threePt" dir="t"/>
          </a:scene3d>
          <a:sp3d extrusionH="101600" prstMaterial="dkEdge">
            <a:bevelT/>
            <a:extrusionClr>
              <a:schemeClr val="tx1">
                <a:lumMod val="95000"/>
                <a:lumOff val="5000"/>
              </a:schemeClr>
            </a:extrusionClr>
          </a:sp3d>
          <a:extLst>
            <a:ext uri="{909E8E84-426E-40DD-AFC4-6F175D3DCCD1}">
              <a14:hiddenFill xmlns:a14="http://schemas.microsoft.com/office/drawing/2010/main">
                <a:solidFill>
                  <a:srgbClr val="FFFFFF"/>
                </a:solidFill>
              </a14:hiddenFill>
            </a:ext>
          </a:extLst>
        </p:spPr>
      </p:pic>
      <p:pic>
        <p:nvPicPr>
          <p:cNvPr id="8" name="Picture 2" descr="Cover Artwork from Red Dead Redemption 2">
            <a:extLst>
              <a:ext uri="{FF2B5EF4-FFF2-40B4-BE49-F238E27FC236}">
                <a16:creationId xmlns:a16="http://schemas.microsoft.com/office/drawing/2014/main" id="{B75CA5C0-703F-098C-552D-8DB781BDD0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76686" y="1447566"/>
            <a:ext cx="2609720" cy="3218688"/>
          </a:xfrm>
          <a:prstGeom prst="rect">
            <a:avLst/>
          </a:prstGeom>
          <a:noFill/>
          <a:ln w="76200">
            <a:solidFill>
              <a:schemeClr val="tx1">
                <a:lumMod val="95000"/>
                <a:lumOff val="5000"/>
              </a:schemeClr>
            </a:solidFill>
          </a:ln>
          <a:scene3d>
            <a:camera prst="perspectiveHeroicExtremeLeftFacing"/>
            <a:lightRig rig="threePt" dir="t"/>
          </a:scene3d>
          <a:sp3d extrusionH="25400" prstMaterial="matte">
            <a:bevelT/>
            <a:extrusionClr>
              <a:schemeClr val="tx1">
                <a:lumMod val="95000"/>
                <a:lumOff val="5000"/>
              </a:schemeClr>
            </a:extrusion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0228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C4C0A675-CC7F-3D68-25C1-6CC0F3A3A03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830F3C4-E2F1-0E36-EA21-D67A416ECF18}"/>
              </a:ext>
            </a:extLst>
          </p:cNvPr>
          <p:cNvSpPr txBox="1"/>
          <p:nvPr/>
        </p:nvSpPr>
        <p:spPr>
          <a:xfrm>
            <a:off x="1335377" y="344485"/>
            <a:ext cx="6473246" cy="646331"/>
          </a:xfrm>
          <a:prstGeom prst="rect">
            <a:avLst/>
          </a:prstGeom>
          <a:noFill/>
        </p:spPr>
        <p:txBody>
          <a:bodyPr wrap="none" rtlCol="0">
            <a:spAutoFit/>
          </a:bodyPr>
          <a:lstStyle/>
          <a:p>
            <a:pPr algn="ctr"/>
            <a:r>
              <a:rPr lang="en" sz="3600" b="1" dirty="0">
                <a:solidFill>
                  <a:srgbClr val="0D0D0D"/>
                </a:solidFill>
                <a:latin typeface="Bahnschrift SemiLight" panose="020B0502040204020203" pitchFamily="34" charset="0"/>
              </a:rPr>
              <a:t>Future Trends and Innovations</a:t>
            </a:r>
            <a:endParaRPr lang="en-US" sz="3600" b="1" dirty="0">
              <a:latin typeface="Bahnschrift SemiLight" panose="020B0502040204020203" pitchFamily="34" charset="0"/>
            </a:endParaRPr>
          </a:p>
        </p:txBody>
      </p:sp>
      <p:pic>
        <p:nvPicPr>
          <p:cNvPr id="5" name="Picture 2" descr="Front Cover for The Elder Scrolls V: Skyrim - Anniversary Edition (PlayStation 4 and PlayStation 5) (download release)">
            <a:extLst>
              <a:ext uri="{FF2B5EF4-FFF2-40B4-BE49-F238E27FC236}">
                <a16:creationId xmlns:a16="http://schemas.microsoft.com/office/drawing/2014/main" id="{7D900CA2-A744-C23E-2242-C4D04D9A063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65" t="1158" r="6966" b="-1158"/>
          <a:stretch/>
        </p:blipFill>
        <p:spPr bwMode="auto">
          <a:xfrm>
            <a:off x="4961166" y="1447567"/>
            <a:ext cx="2714136" cy="3220819"/>
          </a:xfrm>
          <a:prstGeom prst="rect">
            <a:avLst/>
          </a:prstGeom>
          <a:noFill/>
          <a:scene3d>
            <a:camera prst="perspectiveContrastingLeftFacing"/>
            <a:lightRig rig="threePt" dir="t"/>
          </a:scene3d>
          <a:sp3d extrusionH="101600" prstMaterial="dkEdge">
            <a:bevelT/>
            <a:extrusionClr>
              <a:schemeClr val="tx1">
                <a:lumMod val="95000"/>
                <a:lumOff val="5000"/>
              </a:schemeClr>
            </a:extrusionClr>
          </a:sp3d>
          <a:extLst>
            <a:ext uri="{909E8E84-426E-40DD-AFC4-6F175D3DCCD1}">
              <a14:hiddenFill xmlns:a14="http://schemas.microsoft.com/office/drawing/2010/main">
                <a:solidFill>
                  <a:srgbClr val="FFFFFF"/>
                </a:solidFill>
              </a14:hiddenFill>
            </a:ext>
          </a:extLst>
        </p:spPr>
      </p:pic>
      <p:pic>
        <p:nvPicPr>
          <p:cNvPr id="6" name="Picture 2" descr="Cover Artwork from Red Dead Redemption 2">
            <a:extLst>
              <a:ext uri="{FF2B5EF4-FFF2-40B4-BE49-F238E27FC236}">
                <a16:creationId xmlns:a16="http://schemas.microsoft.com/office/drawing/2014/main" id="{E2EFEA86-A1CE-F376-6492-AFE96E23DF2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73115" y="1435774"/>
            <a:ext cx="2609720" cy="3218688"/>
          </a:xfrm>
          <a:prstGeom prst="rect">
            <a:avLst/>
          </a:prstGeom>
          <a:noFill/>
          <a:ln w="76200">
            <a:solidFill>
              <a:schemeClr val="tx1">
                <a:lumMod val="95000"/>
                <a:lumOff val="5000"/>
              </a:schemeClr>
            </a:solidFill>
          </a:ln>
          <a:scene3d>
            <a:camera prst="perspectiveContrastingRightFacing"/>
            <a:lightRig rig="threePt" dir="t"/>
          </a:scene3d>
          <a:sp3d extrusionH="25400" prstMaterial="matte">
            <a:bevelT/>
            <a:extrusionClr>
              <a:schemeClr val="tx1">
                <a:lumMod val="95000"/>
                <a:lumOff val="5000"/>
              </a:schemeClr>
            </a:extrusion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42413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54E3E9BD-C745-2840-4E1F-B52114CC6C1C}"/>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1951A9D3-5923-594F-5845-EA14372494D8}"/>
              </a:ext>
            </a:extLst>
          </p:cNvPr>
          <p:cNvSpPr txBox="1"/>
          <p:nvPr/>
        </p:nvSpPr>
        <p:spPr>
          <a:xfrm>
            <a:off x="4145639" y="1191015"/>
            <a:ext cx="4806955" cy="2500685"/>
          </a:xfrm>
          <a:prstGeom prst="rect">
            <a:avLst/>
          </a:prstGeom>
          <a:noFill/>
        </p:spPr>
        <p:txBody>
          <a:bodyPr wrap="square" rtlCol="0">
            <a:spAutoFit/>
          </a:bodyPr>
          <a:lstStyle/>
          <a:p>
            <a:pPr marL="0" lvl="0" indent="0" algn="l" rtl="0">
              <a:spcBef>
                <a:spcPts val="1500"/>
              </a:spcBef>
              <a:spcAft>
                <a:spcPts val="0"/>
              </a:spcAft>
              <a:buNone/>
            </a:pPr>
            <a:r>
              <a:rPr lang="en-US" sz="2400" dirty="0">
                <a:solidFill>
                  <a:srgbClr val="0D0D0D"/>
                </a:solidFill>
                <a:latin typeface="Bahnschrift SemiLight" panose="020B0502040204020203" pitchFamily="34" charset="0"/>
              </a:rPr>
              <a:t>In </a:t>
            </a:r>
            <a:r>
              <a:rPr lang="en-US" sz="2400" b="1" dirty="0">
                <a:solidFill>
                  <a:srgbClr val="0D0D0D"/>
                </a:solidFill>
                <a:latin typeface="Bahnschrift SemiLight" panose="020B0502040204020203" pitchFamily="34" charset="0"/>
              </a:rPr>
              <a:t>Red Dead Redemption 2</a:t>
            </a:r>
            <a:r>
              <a:rPr lang="en-US" sz="2400" dirty="0">
                <a:solidFill>
                  <a:srgbClr val="0D0D0D"/>
                </a:solidFill>
                <a:latin typeface="Bahnschrift SemiLight" panose="020B0502040204020203" pitchFamily="34" charset="0"/>
              </a:rPr>
              <a:t>, NPC AI relies on basic decision trees and scripted responses.</a:t>
            </a:r>
          </a:p>
          <a:p>
            <a:pPr marL="0" lvl="0" indent="0" algn="l" rtl="0">
              <a:spcBef>
                <a:spcPts val="1500"/>
              </a:spcBef>
              <a:spcAft>
                <a:spcPts val="1500"/>
              </a:spcAft>
              <a:buNone/>
            </a:pPr>
            <a:r>
              <a:rPr lang="en-US" sz="2400" b="1" dirty="0">
                <a:solidFill>
                  <a:srgbClr val="0D0D0D"/>
                </a:solidFill>
                <a:latin typeface="Bahnschrift SemiLight" panose="020B0502040204020203" pitchFamily="34" charset="0"/>
              </a:rPr>
              <a:t>Limitations:</a:t>
            </a:r>
            <a:r>
              <a:rPr lang="en-US" sz="2400" dirty="0">
                <a:solidFill>
                  <a:srgbClr val="0D0D0D"/>
                </a:solidFill>
                <a:latin typeface="Bahnschrift SemiLight" panose="020B0502040204020203" pitchFamily="34" charset="0"/>
              </a:rPr>
              <a:t> Limited adaptability, potential for repetitive behavior among non-player characters.</a:t>
            </a:r>
            <a:endParaRPr lang="en-US" sz="2400" dirty="0">
              <a:latin typeface="Bahnschrift SemiLight" panose="020B0502040204020203" pitchFamily="34" charset="0"/>
            </a:endParaRPr>
          </a:p>
        </p:txBody>
      </p:sp>
      <p:sp>
        <p:nvSpPr>
          <p:cNvPr id="2" name="TextBox 1">
            <a:extLst>
              <a:ext uri="{FF2B5EF4-FFF2-40B4-BE49-F238E27FC236}">
                <a16:creationId xmlns:a16="http://schemas.microsoft.com/office/drawing/2014/main" id="{9D4DB633-262A-4837-FA87-6F1378BCCE98}"/>
              </a:ext>
            </a:extLst>
          </p:cNvPr>
          <p:cNvSpPr txBox="1"/>
          <p:nvPr/>
        </p:nvSpPr>
        <p:spPr>
          <a:xfrm>
            <a:off x="3083451" y="329971"/>
            <a:ext cx="2977097" cy="646331"/>
          </a:xfrm>
          <a:prstGeom prst="rect">
            <a:avLst/>
          </a:prstGeom>
          <a:noFill/>
        </p:spPr>
        <p:txBody>
          <a:bodyPr wrap="none" rtlCol="0">
            <a:spAutoFit/>
          </a:bodyPr>
          <a:lstStyle/>
          <a:p>
            <a:pPr algn="ctr"/>
            <a:r>
              <a:rPr lang="en-US" sz="3600" b="1" i="0" dirty="0">
                <a:solidFill>
                  <a:srgbClr val="0D0D0D"/>
                </a:solidFill>
                <a:effectLst/>
                <a:latin typeface="Bahnschrift SemiLight" panose="020B0502040204020203" pitchFamily="34" charset="0"/>
                <a:ea typeface="Arial" panose="020B0604020202020204" pitchFamily="34" charset="0"/>
                <a:cs typeface="Arial" panose="020B0604020202020204" pitchFamily="34" charset="0"/>
              </a:rPr>
              <a:t>Current State</a:t>
            </a:r>
            <a:endParaRPr lang="en-US" sz="3600" b="1" dirty="0">
              <a:latin typeface="Bahnschrift SemiLight" panose="020B0502040204020203" pitchFamily="34" charset="0"/>
            </a:endParaRPr>
          </a:p>
        </p:txBody>
      </p:sp>
      <p:pic>
        <p:nvPicPr>
          <p:cNvPr id="4" name="Picture 2" descr="Front Cover for The Elder Scrolls V: Skyrim - Anniversary Edition (PlayStation 4 and PlayStation 5) (download release)">
            <a:extLst>
              <a:ext uri="{FF2B5EF4-FFF2-40B4-BE49-F238E27FC236}">
                <a16:creationId xmlns:a16="http://schemas.microsoft.com/office/drawing/2014/main" id="{278A095F-5222-7E6D-87AB-AE6168C517B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65" t="1158" r="6966" b="-1158"/>
          <a:stretch/>
        </p:blipFill>
        <p:spPr bwMode="auto">
          <a:xfrm>
            <a:off x="8952594" y="1447567"/>
            <a:ext cx="2714136" cy="3220819"/>
          </a:xfrm>
          <a:prstGeom prst="rect">
            <a:avLst/>
          </a:prstGeom>
          <a:noFill/>
          <a:scene3d>
            <a:camera prst="isometricOffAxis1Left"/>
            <a:lightRig rig="threePt" dir="t"/>
          </a:scene3d>
          <a:sp3d extrusionH="101600" prstMaterial="dkEdge">
            <a:bevelT/>
            <a:extrusionClr>
              <a:schemeClr val="tx1">
                <a:lumMod val="95000"/>
                <a:lumOff val="5000"/>
              </a:schemeClr>
            </a:extrusionClr>
          </a:sp3d>
          <a:extLst>
            <a:ext uri="{909E8E84-426E-40DD-AFC4-6F175D3DCCD1}">
              <a14:hiddenFill xmlns:a14="http://schemas.microsoft.com/office/drawing/2010/main">
                <a:solidFill>
                  <a:srgbClr val="FFFFFF"/>
                </a:solidFill>
              </a14:hiddenFill>
            </a:ext>
          </a:extLst>
        </p:spPr>
      </p:pic>
      <p:pic>
        <p:nvPicPr>
          <p:cNvPr id="5" name="Picture 2" descr="Cover Artwork from Red Dead Redemption 2">
            <a:extLst>
              <a:ext uri="{FF2B5EF4-FFF2-40B4-BE49-F238E27FC236}">
                <a16:creationId xmlns:a16="http://schemas.microsoft.com/office/drawing/2014/main" id="{34C94D26-C9E3-A999-67AB-4CABF6756BA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772" y="1447566"/>
            <a:ext cx="2609720" cy="3218688"/>
          </a:xfrm>
          <a:prstGeom prst="rect">
            <a:avLst/>
          </a:prstGeom>
          <a:noFill/>
          <a:ln w="76200">
            <a:solidFill>
              <a:schemeClr val="tx1">
                <a:lumMod val="95000"/>
                <a:lumOff val="5000"/>
              </a:schemeClr>
            </a:solidFill>
          </a:ln>
          <a:scene3d>
            <a:camera prst="perspectiveContrastingRightFacing"/>
            <a:lightRig rig="threePt" dir="t"/>
          </a:scene3d>
          <a:sp3d extrusionH="25400" prstMaterial="matte">
            <a:bevelT/>
            <a:extrusionClr>
              <a:schemeClr val="tx1">
                <a:lumMod val="95000"/>
                <a:lumOff val="5000"/>
              </a:schemeClr>
            </a:extrusion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90772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635D2DD0-2A13-8325-18B8-3E74477CF68A}"/>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79E8B0FE-F9F3-5CD4-02A3-E88F0C241D95}"/>
              </a:ext>
            </a:extLst>
          </p:cNvPr>
          <p:cNvSpPr txBox="1"/>
          <p:nvPr/>
        </p:nvSpPr>
        <p:spPr>
          <a:xfrm>
            <a:off x="278619" y="1806567"/>
            <a:ext cx="5155295" cy="2500685"/>
          </a:xfrm>
          <a:prstGeom prst="rect">
            <a:avLst/>
          </a:prstGeom>
          <a:noFill/>
        </p:spPr>
        <p:txBody>
          <a:bodyPr wrap="square" rtlCol="0">
            <a:spAutoFit/>
          </a:bodyPr>
          <a:lstStyle/>
          <a:p>
            <a:pPr marL="457200" lvl="2">
              <a:spcBef>
                <a:spcPts val="1500"/>
              </a:spcBef>
            </a:pPr>
            <a:r>
              <a:rPr lang="en-US" sz="2400" dirty="0">
                <a:solidFill>
                  <a:srgbClr val="0D0D0D"/>
                </a:solidFill>
                <a:latin typeface="Bahnschrift SemiLight" panose="020B0502040204020203" pitchFamily="34" charset="0"/>
              </a:rPr>
              <a:t>Rockstar integrating deep learning for NPC pattern recognition. </a:t>
            </a:r>
          </a:p>
          <a:p>
            <a:pPr marL="457200" lvl="2">
              <a:spcBef>
                <a:spcPts val="1500"/>
              </a:spcBef>
            </a:pPr>
            <a:r>
              <a:rPr lang="en-US" sz="2400" b="1" dirty="0">
                <a:solidFill>
                  <a:srgbClr val="0D0D0D"/>
                </a:solidFill>
                <a:latin typeface="Bahnschrift SemiLight" panose="020B0502040204020203" pitchFamily="34" charset="0"/>
              </a:rPr>
              <a:t>Advancements: </a:t>
            </a:r>
            <a:r>
              <a:rPr lang="en-US" sz="2400" dirty="0">
                <a:solidFill>
                  <a:srgbClr val="0D0D0D"/>
                </a:solidFill>
                <a:latin typeface="Bahnschrift SemiLight" panose="020B0502040204020203" pitchFamily="34" charset="0"/>
              </a:rPr>
              <a:t>Diverse NPC behaviors achieved through procedural generation.</a:t>
            </a:r>
            <a:endParaRPr lang="en-US" sz="2400" dirty="0">
              <a:latin typeface="Bahnschrift SemiLight" panose="020B0502040204020203" pitchFamily="34" charset="0"/>
            </a:endParaRPr>
          </a:p>
        </p:txBody>
      </p:sp>
      <p:sp>
        <p:nvSpPr>
          <p:cNvPr id="2" name="TextBox 1">
            <a:extLst>
              <a:ext uri="{FF2B5EF4-FFF2-40B4-BE49-F238E27FC236}">
                <a16:creationId xmlns:a16="http://schemas.microsoft.com/office/drawing/2014/main" id="{1AB330E3-744C-A6A1-3078-A5F7C2017DF1}"/>
              </a:ext>
            </a:extLst>
          </p:cNvPr>
          <p:cNvSpPr txBox="1"/>
          <p:nvPr/>
        </p:nvSpPr>
        <p:spPr>
          <a:xfrm>
            <a:off x="2606558" y="358999"/>
            <a:ext cx="3930884" cy="523220"/>
          </a:xfrm>
          <a:prstGeom prst="rect">
            <a:avLst/>
          </a:prstGeom>
          <a:noFill/>
        </p:spPr>
        <p:txBody>
          <a:bodyPr wrap="none" rtlCol="0">
            <a:spAutoFit/>
          </a:bodyPr>
          <a:lstStyle/>
          <a:p>
            <a:pPr algn="ctr"/>
            <a:r>
              <a:rPr lang="en" sz="2800" b="1" dirty="0">
                <a:solidFill>
                  <a:srgbClr val="0D0D0D"/>
                </a:solidFill>
                <a:latin typeface="Bahnschrift SemiLight" panose="020B0502040204020203" pitchFamily="34" charset="0"/>
              </a:rPr>
              <a:t>Emerging Technologies</a:t>
            </a:r>
            <a:endParaRPr lang="en-US" sz="2800" b="1" dirty="0">
              <a:latin typeface="Bahnschrift SemiLight" panose="020B0502040204020203" pitchFamily="34" charset="0"/>
            </a:endParaRPr>
          </a:p>
        </p:txBody>
      </p:sp>
      <p:pic>
        <p:nvPicPr>
          <p:cNvPr id="5" name="Picture 2" descr="Cover Artwork from Red Dead Redemption 2">
            <a:extLst>
              <a:ext uri="{FF2B5EF4-FFF2-40B4-BE49-F238E27FC236}">
                <a16:creationId xmlns:a16="http://schemas.microsoft.com/office/drawing/2014/main" id="{73B9B790-1467-EDC7-D5C9-3CC7837567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33914" y="1447566"/>
            <a:ext cx="2609720" cy="3218688"/>
          </a:xfrm>
          <a:prstGeom prst="rect">
            <a:avLst/>
          </a:prstGeom>
          <a:noFill/>
          <a:ln w="76200">
            <a:solidFill>
              <a:schemeClr val="tx1">
                <a:lumMod val="95000"/>
                <a:lumOff val="5000"/>
              </a:schemeClr>
            </a:solidFill>
          </a:ln>
          <a:scene3d>
            <a:camera prst="perspectiveHeroicExtremeLeftFacing"/>
            <a:lightRig rig="threePt" dir="t"/>
          </a:scene3d>
          <a:sp3d extrusionH="25400" prstMaterial="matte">
            <a:bevelT/>
            <a:extrusionClr>
              <a:schemeClr val="tx1">
                <a:lumMod val="95000"/>
                <a:lumOff val="5000"/>
              </a:schemeClr>
            </a:extrusion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19563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A2AAC858-1C7E-153E-7BA1-7EFA43124692}"/>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1F765CA1-78E5-F27B-27DF-1106406C2D1A}"/>
              </a:ext>
            </a:extLst>
          </p:cNvPr>
          <p:cNvSpPr txBox="1"/>
          <p:nvPr/>
        </p:nvSpPr>
        <p:spPr>
          <a:xfrm>
            <a:off x="3326492" y="1128130"/>
            <a:ext cx="5684158" cy="3801041"/>
          </a:xfrm>
          <a:prstGeom prst="rect">
            <a:avLst/>
          </a:prstGeom>
          <a:noFill/>
        </p:spPr>
        <p:txBody>
          <a:bodyPr wrap="square" rtlCol="0">
            <a:spAutoFit/>
          </a:bodyPr>
          <a:lstStyle/>
          <a:p>
            <a:pPr marL="0" lvl="0" indent="0" rtl="0">
              <a:spcBef>
                <a:spcPts val="1500"/>
              </a:spcBef>
              <a:spcAft>
                <a:spcPts val="0"/>
              </a:spcAft>
              <a:buNone/>
            </a:pPr>
            <a:r>
              <a:rPr lang="en-US" sz="2400" dirty="0">
                <a:solidFill>
                  <a:srgbClr val="0D0D0D"/>
                </a:solidFill>
                <a:latin typeface="Bahnschrift SemiLight" panose="020B0502040204020203" pitchFamily="34" charset="0"/>
              </a:rPr>
              <a:t> </a:t>
            </a:r>
            <a:r>
              <a:rPr lang="en-US" sz="2400" b="1" dirty="0">
                <a:solidFill>
                  <a:srgbClr val="0D0D0D"/>
                </a:solidFill>
                <a:latin typeface="Bahnschrift SemiLight" panose="020B0502040204020203" pitchFamily="34" charset="0"/>
              </a:rPr>
              <a:t>Breakthroughs: </a:t>
            </a:r>
            <a:r>
              <a:rPr lang="en-US" sz="2400" dirty="0">
                <a:solidFill>
                  <a:srgbClr val="0D0D0D"/>
                </a:solidFill>
                <a:latin typeface="Bahnschrift SemiLight" panose="020B0502040204020203" pitchFamily="34" charset="0"/>
              </a:rPr>
              <a:t>Future NPCs displaying contextual awareness, adapting strategies .</a:t>
            </a:r>
          </a:p>
          <a:p>
            <a:pPr marL="0" lvl="0" indent="0" rtl="0">
              <a:spcBef>
                <a:spcPts val="1500"/>
              </a:spcBef>
              <a:spcAft>
                <a:spcPts val="0"/>
              </a:spcAft>
              <a:buNone/>
            </a:pPr>
            <a:r>
              <a:rPr lang="en-US" sz="2400" dirty="0">
                <a:solidFill>
                  <a:srgbClr val="0D0D0D"/>
                </a:solidFill>
                <a:latin typeface="Bahnschrift SemiLight" panose="020B0502040204020203" pitchFamily="34" charset="0"/>
              </a:rPr>
              <a:t>   </a:t>
            </a:r>
            <a:r>
              <a:rPr lang="en-US" sz="2400" b="1" dirty="0">
                <a:solidFill>
                  <a:srgbClr val="0D0D0D"/>
                </a:solidFill>
                <a:latin typeface="Bahnschrift SemiLight" panose="020B0502040204020203" pitchFamily="34" charset="0"/>
              </a:rPr>
              <a:t>Impact: </a:t>
            </a:r>
            <a:r>
              <a:rPr lang="en-US" sz="2400" dirty="0">
                <a:solidFill>
                  <a:srgbClr val="0D0D0D"/>
                </a:solidFill>
                <a:latin typeface="Bahnschrift SemiLight" panose="020B0502040204020203" pitchFamily="34" charset="0"/>
              </a:rPr>
              <a:t>Dynamic storylines, realistic virtual worlds with more responsive non-player characters.</a:t>
            </a:r>
          </a:p>
          <a:p>
            <a:pPr marL="0" lvl="0" indent="0" rtl="0">
              <a:spcBef>
                <a:spcPts val="1500"/>
              </a:spcBef>
              <a:spcAft>
                <a:spcPts val="0"/>
              </a:spcAft>
              <a:buNone/>
            </a:pPr>
            <a:r>
              <a:rPr lang="en-US" sz="2400" dirty="0">
                <a:solidFill>
                  <a:srgbClr val="0D0D0D"/>
                </a:solidFill>
                <a:latin typeface="Bahnschrift SemiLight" panose="020B0502040204020203" pitchFamily="34" charset="0"/>
              </a:rPr>
              <a:t>    </a:t>
            </a:r>
            <a:r>
              <a:rPr lang="en-US" sz="2400" b="1" dirty="0">
                <a:solidFill>
                  <a:srgbClr val="0D0D0D"/>
                </a:solidFill>
                <a:latin typeface="Bahnschrift SemiLight" panose="020B0502040204020203" pitchFamily="34" charset="0"/>
              </a:rPr>
              <a:t>Innovations: </a:t>
            </a:r>
            <a:r>
              <a:rPr lang="en-US" sz="2400" dirty="0">
                <a:solidFill>
                  <a:srgbClr val="0D0D0D"/>
                </a:solidFill>
                <a:latin typeface="Bahnschrift SemiLight" panose="020B0502040204020203" pitchFamily="34" charset="0"/>
              </a:rPr>
              <a:t>NPCs collaborating or competing, adding complexity to in-game scenarios.</a:t>
            </a:r>
            <a:endParaRPr lang="en-US" sz="2400" dirty="0">
              <a:latin typeface="Bahnschrift SemiLight" panose="020B0502040204020203" pitchFamily="34" charset="0"/>
            </a:endParaRPr>
          </a:p>
        </p:txBody>
      </p:sp>
      <p:sp>
        <p:nvSpPr>
          <p:cNvPr id="2" name="TextBox 1">
            <a:extLst>
              <a:ext uri="{FF2B5EF4-FFF2-40B4-BE49-F238E27FC236}">
                <a16:creationId xmlns:a16="http://schemas.microsoft.com/office/drawing/2014/main" id="{18EBF41A-FAA7-94EE-879C-160D7DF9FDFA}"/>
              </a:ext>
            </a:extLst>
          </p:cNvPr>
          <p:cNvSpPr txBox="1"/>
          <p:nvPr/>
        </p:nvSpPr>
        <p:spPr>
          <a:xfrm>
            <a:off x="2067949" y="214329"/>
            <a:ext cx="5008102" cy="646331"/>
          </a:xfrm>
          <a:prstGeom prst="rect">
            <a:avLst/>
          </a:prstGeom>
          <a:noFill/>
        </p:spPr>
        <p:txBody>
          <a:bodyPr wrap="none" rtlCol="0">
            <a:spAutoFit/>
          </a:bodyPr>
          <a:lstStyle/>
          <a:p>
            <a:pPr algn="ctr"/>
            <a:r>
              <a:rPr lang="en" sz="3600" b="1" dirty="0">
                <a:solidFill>
                  <a:srgbClr val="0D0D0D"/>
                </a:solidFill>
                <a:latin typeface="Bahnschrift SemiLight" panose="020B0502040204020203" pitchFamily="34" charset="0"/>
              </a:rPr>
              <a:t>Anticipated Innovations</a:t>
            </a:r>
            <a:endParaRPr lang="en-US" sz="3600" b="1" dirty="0">
              <a:latin typeface="Bahnschrift SemiLight" panose="020B0502040204020203" pitchFamily="34" charset="0"/>
            </a:endParaRPr>
          </a:p>
        </p:txBody>
      </p:sp>
      <p:pic>
        <p:nvPicPr>
          <p:cNvPr id="5" name="Picture 2" descr="Cover Artwork from Red Dead Redemption 2">
            <a:extLst>
              <a:ext uri="{FF2B5EF4-FFF2-40B4-BE49-F238E27FC236}">
                <a16:creationId xmlns:a16="http://schemas.microsoft.com/office/drawing/2014/main" id="{33B709D9-7518-0403-2E64-4A6CA80E6B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6772" y="1447566"/>
            <a:ext cx="2609720" cy="3218688"/>
          </a:xfrm>
          <a:prstGeom prst="rect">
            <a:avLst/>
          </a:prstGeom>
          <a:noFill/>
          <a:ln w="76200">
            <a:solidFill>
              <a:schemeClr val="tx1">
                <a:lumMod val="95000"/>
                <a:lumOff val="5000"/>
              </a:schemeClr>
            </a:solidFill>
          </a:ln>
          <a:scene3d>
            <a:camera prst="perspectiveContrastingRightFacing"/>
            <a:lightRig rig="threePt" dir="t"/>
          </a:scene3d>
          <a:sp3d extrusionH="25400" prstMaterial="matte">
            <a:bevelT/>
            <a:extrusionClr>
              <a:schemeClr val="tx1">
                <a:lumMod val="95000"/>
                <a:lumOff val="5000"/>
              </a:schemeClr>
            </a:extrusion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73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1406668B-5FD1-D39B-5894-C7D2267F9D30}"/>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C88BA5EF-1CB4-60E6-56CA-0A3D365D0578}"/>
              </a:ext>
            </a:extLst>
          </p:cNvPr>
          <p:cNvSpPr txBox="1"/>
          <p:nvPr/>
        </p:nvSpPr>
        <p:spPr>
          <a:xfrm>
            <a:off x="94518" y="1191014"/>
            <a:ext cx="5339396" cy="3731791"/>
          </a:xfrm>
          <a:prstGeom prst="rect">
            <a:avLst/>
          </a:prstGeom>
          <a:noFill/>
        </p:spPr>
        <p:txBody>
          <a:bodyPr wrap="square" rtlCol="0">
            <a:spAutoFit/>
          </a:bodyPr>
          <a:lstStyle/>
          <a:p>
            <a:pPr marL="457200" lvl="2">
              <a:spcBef>
                <a:spcPts val="1500"/>
              </a:spcBef>
            </a:pPr>
            <a:r>
              <a:rPr lang="en-US" sz="2800" dirty="0">
                <a:solidFill>
                  <a:srgbClr val="0D0D0D"/>
                </a:solidFill>
                <a:latin typeface="Bahnschrift SemiLight" panose="020B0502040204020203" pitchFamily="34" charset="0"/>
              </a:rPr>
              <a:t>Visualization: NPCs in Red Dead Redemption 2 with human-like problem-solving skills.</a:t>
            </a:r>
          </a:p>
          <a:p>
            <a:pPr marL="457200" lvl="2">
              <a:spcBef>
                <a:spcPts val="1500"/>
              </a:spcBef>
            </a:pPr>
            <a:r>
              <a:rPr lang="en-US" sz="2800" b="1" dirty="0">
                <a:solidFill>
                  <a:srgbClr val="0D0D0D"/>
                </a:solidFill>
                <a:latin typeface="Bahnschrift SemiLight" panose="020B0502040204020203" pitchFamily="34" charset="0"/>
              </a:rPr>
              <a:t>impact:</a:t>
            </a:r>
            <a:r>
              <a:rPr lang="en-US" sz="2800" dirty="0">
                <a:solidFill>
                  <a:srgbClr val="0D0D0D"/>
                </a:solidFill>
                <a:latin typeface="Bahnschrift SemiLight" panose="020B0502040204020203" pitchFamily="34" charset="0"/>
              </a:rPr>
              <a:t> Redefining the open-world experience, enhancing player agency within the Wild West setting.</a:t>
            </a:r>
          </a:p>
        </p:txBody>
      </p:sp>
      <p:sp>
        <p:nvSpPr>
          <p:cNvPr id="2" name="TextBox 1">
            <a:extLst>
              <a:ext uri="{FF2B5EF4-FFF2-40B4-BE49-F238E27FC236}">
                <a16:creationId xmlns:a16="http://schemas.microsoft.com/office/drawing/2014/main" id="{4FC1A8F6-E5FA-0FEB-B162-993344B64A28}"/>
              </a:ext>
            </a:extLst>
          </p:cNvPr>
          <p:cNvSpPr txBox="1"/>
          <p:nvPr/>
        </p:nvSpPr>
        <p:spPr>
          <a:xfrm>
            <a:off x="2618580" y="298569"/>
            <a:ext cx="3906839" cy="646331"/>
          </a:xfrm>
          <a:prstGeom prst="rect">
            <a:avLst/>
          </a:prstGeom>
          <a:noFill/>
        </p:spPr>
        <p:txBody>
          <a:bodyPr wrap="none" rtlCol="0">
            <a:spAutoFit/>
          </a:bodyPr>
          <a:lstStyle/>
          <a:p>
            <a:pPr algn="ctr"/>
            <a:r>
              <a:rPr lang="en-US" sz="3600" b="1" dirty="0">
                <a:solidFill>
                  <a:srgbClr val="0D0D0D"/>
                </a:solidFill>
                <a:latin typeface="Bahnschrift SemiLight" panose="020B0502040204020203" pitchFamily="34" charset="0"/>
              </a:rPr>
              <a:t>Future Landscape</a:t>
            </a:r>
            <a:endParaRPr lang="en-US" sz="3600" b="1" dirty="0">
              <a:latin typeface="Bahnschrift SemiLight" panose="020B0502040204020203" pitchFamily="34" charset="0"/>
            </a:endParaRPr>
          </a:p>
        </p:txBody>
      </p:sp>
      <p:pic>
        <p:nvPicPr>
          <p:cNvPr id="5" name="Picture 2" descr="Cover Artwork from Red Dead Redemption 2">
            <a:extLst>
              <a:ext uri="{FF2B5EF4-FFF2-40B4-BE49-F238E27FC236}">
                <a16:creationId xmlns:a16="http://schemas.microsoft.com/office/drawing/2014/main" id="{2F08FAAE-4C3E-65AA-8133-48A94F2CFB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33914" y="1447566"/>
            <a:ext cx="2609720" cy="3218688"/>
          </a:xfrm>
          <a:prstGeom prst="rect">
            <a:avLst/>
          </a:prstGeom>
          <a:noFill/>
          <a:ln w="76200">
            <a:solidFill>
              <a:schemeClr val="tx1">
                <a:lumMod val="95000"/>
                <a:lumOff val="5000"/>
              </a:schemeClr>
            </a:solidFill>
          </a:ln>
          <a:scene3d>
            <a:camera prst="perspectiveHeroicExtremeLeftFacing"/>
            <a:lightRig rig="threePt" dir="t"/>
          </a:scene3d>
          <a:sp3d extrusionH="25400" prstMaterial="matte">
            <a:bevelT/>
            <a:extrusionClr>
              <a:schemeClr val="tx1">
                <a:lumMod val="95000"/>
                <a:lumOff val="5000"/>
              </a:schemeClr>
            </a:extrusionClr>
          </a:sp3d>
          <a:extLst>
            <a:ext uri="{909E8E84-426E-40DD-AFC4-6F175D3DCCD1}">
              <a14:hiddenFill xmlns:a14="http://schemas.microsoft.com/office/drawing/2010/main">
                <a:solidFill>
                  <a:srgbClr val="FFFFFF"/>
                </a:solidFill>
              </a14:hiddenFill>
            </a:ext>
          </a:extLst>
        </p:spPr>
      </p:pic>
      <p:pic>
        <p:nvPicPr>
          <p:cNvPr id="7" name="Picture 2" descr="Front Cover for The Elder Scrolls V: Skyrim - Anniversary Edition (PlayStation 4 and PlayStation 5) (download release)">
            <a:extLst>
              <a:ext uri="{FF2B5EF4-FFF2-40B4-BE49-F238E27FC236}">
                <a16:creationId xmlns:a16="http://schemas.microsoft.com/office/drawing/2014/main" id="{93075F4B-9F8E-0EF1-473D-4A7C95AA151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765" t="1158" r="6966" b="-1158"/>
          <a:stretch/>
        </p:blipFill>
        <p:spPr bwMode="auto">
          <a:xfrm>
            <a:off x="9437916" y="1447567"/>
            <a:ext cx="2714136" cy="3220819"/>
          </a:xfrm>
          <a:prstGeom prst="rect">
            <a:avLst/>
          </a:prstGeom>
          <a:noFill/>
          <a:scene3d>
            <a:camera prst="perspectiveContrastingRightFacing"/>
            <a:lightRig rig="threePt" dir="t"/>
          </a:scene3d>
          <a:sp3d extrusionH="101600" prstMaterial="dkEdge">
            <a:bevelT/>
            <a:extrusionClr>
              <a:schemeClr val="tx1">
                <a:lumMod val="95000"/>
                <a:lumOff val="5000"/>
              </a:schemeClr>
            </a:extrusion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90347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D525461C-2FC0-FE63-ED6F-21E367F82A65}"/>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42C93581-10C3-E463-5A01-41A020EB652F}"/>
              </a:ext>
            </a:extLst>
          </p:cNvPr>
          <p:cNvSpPr txBox="1"/>
          <p:nvPr/>
        </p:nvSpPr>
        <p:spPr>
          <a:xfrm>
            <a:off x="546099" y="1370038"/>
            <a:ext cx="4415067" cy="3300904"/>
          </a:xfrm>
          <a:prstGeom prst="rect">
            <a:avLst/>
          </a:prstGeom>
          <a:noFill/>
        </p:spPr>
        <p:txBody>
          <a:bodyPr wrap="square" rtlCol="0">
            <a:spAutoFit/>
          </a:bodyPr>
          <a:lstStyle/>
          <a:p>
            <a:pPr marL="0" lvl="0" indent="0" algn="l" rtl="0">
              <a:spcBef>
                <a:spcPts val="1500"/>
              </a:spcBef>
              <a:spcAft>
                <a:spcPts val="0"/>
              </a:spcAft>
              <a:buNone/>
            </a:pPr>
            <a:r>
              <a:rPr lang="en-US" sz="2800" dirty="0">
                <a:solidFill>
                  <a:srgbClr val="0D0D0D"/>
                </a:solidFill>
                <a:latin typeface="Bahnschrift SemiLight" panose="020B0502040204020203" pitchFamily="34" charset="0"/>
              </a:rPr>
              <a:t>In </a:t>
            </a:r>
            <a:r>
              <a:rPr lang="en-US" sz="2800" b="1" dirty="0">
                <a:solidFill>
                  <a:srgbClr val="0D0D0D"/>
                </a:solidFill>
                <a:latin typeface="Bahnschrift SemiLight" panose="020B0502040204020203" pitchFamily="34" charset="0"/>
              </a:rPr>
              <a:t>Skyrim</a:t>
            </a:r>
            <a:r>
              <a:rPr lang="en-US" sz="2800" dirty="0">
                <a:solidFill>
                  <a:srgbClr val="0D0D0D"/>
                </a:solidFill>
                <a:latin typeface="Bahnschrift SemiLight" panose="020B0502040204020203" pitchFamily="34" charset="0"/>
              </a:rPr>
              <a:t>, NPC AI relies on basic decision trees and scripted responses.</a:t>
            </a:r>
          </a:p>
          <a:p>
            <a:pPr marL="0" lvl="0" indent="0" algn="l" rtl="0">
              <a:spcBef>
                <a:spcPts val="1500"/>
              </a:spcBef>
              <a:spcAft>
                <a:spcPts val="0"/>
              </a:spcAft>
              <a:buNone/>
            </a:pPr>
            <a:r>
              <a:rPr lang="en-US" sz="2800" b="1" dirty="0">
                <a:solidFill>
                  <a:srgbClr val="0D0D0D"/>
                </a:solidFill>
                <a:latin typeface="Bahnschrift SemiLight" panose="020B0502040204020203" pitchFamily="34" charset="0"/>
              </a:rPr>
              <a:t>Limitations</a:t>
            </a:r>
            <a:r>
              <a:rPr lang="en-US" sz="2800" dirty="0">
                <a:solidFill>
                  <a:srgbClr val="0D0D0D"/>
                </a:solidFill>
                <a:latin typeface="Bahnschrift SemiLight" panose="020B0502040204020203" pitchFamily="34" charset="0"/>
              </a:rPr>
              <a:t>: Limited adaptability, potential for repetitive behavior among non-player characters.</a:t>
            </a:r>
          </a:p>
        </p:txBody>
      </p:sp>
      <p:sp>
        <p:nvSpPr>
          <p:cNvPr id="2" name="TextBox 1">
            <a:extLst>
              <a:ext uri="{FF2B5EF4-FFF2-40B4-BE49-F238E27FC236}">
                <a16:creationId xmlns:a16="http://schemas.microsoft.com/office/drawing/2014/main" id="{2EB5E497-A7F1-2BEB-6706-51DB093A964A}"/>
              </a:ext>
            </a:extLst>
          </p:cNvPr>
          <p:cNvSpPr txBox="1"/>
          <p:nvPr/>
        </p:nvSpPr>
        <p:spPr>
          <a:xfrm>
            <a:off x="2816933" y="445521"/>
            <a:ext cx="3103735" cy="646331"/>
          </a:xfrm>
          <a:prstGeom prst="rect">
            <a:avLst/>
          </a:prstGeom>
          <a:noFill/>
        </p:spPr>
        <p:txBody>
          <a:bodyPr wrap="none" rtlCol="0">
            <a:spAutoFit/>
          </a:bodyPr>
          <a:lstStyle/>
          <a:p>
            <a:pPr algn="ctr"/>
            <a:r>
              <a:rPr lang="en-US" sz="3600" b="1" dirty="0">
                <a:solidFill>
                  <a:srgbClr val="0D0D0D"/>
                </a:solidFill>
                <a:latin typeface="Bahnschrift SemiLight" panose="020B0502040204020203" pitchFamily="34" charset="0"/>
              </a:rPr>
              <a:t> Current State</a:t>
            </a:r>
            <a:endParaRPr lang="en-US" sz="3600" b="1" dirty="0">
              <a:latin typeface="Bahnschrift SemiLight" panose="020B0502040204020203" pitchFamily="34" charset="0"/>
            </a:endParaRPr>
          </a:p>
        </p:txBody>
      </p:sp>
      <p:pic>
        <p:nvPicPr>
          <p:cNvPr id="5" name="Picture 2" descr="Front Cover for The Elder Scrolls V: Skyrim - Anniversary Edition (PlayStation 4 and PlayStation 5) (download release)">
            <a:extLst>
              <a:ext uri="{FF2B5EF4-FFF2-40B4-BE49-F238E27FC236}">
                <a16:creationId xmlns:a16="http://schemas.microsoft.com/office/drawing/2014/main" id="{A5BA1B50-E15D-71A7-2827-1E50AB4FE04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65" t="1158" r="6966" b="-1158"/>
          <a:stretch/>
        </p:blipFill>
        <p:spPr bwMode="auto">
          <a:xfrm>
            <a:off x="5323116" y="1445436"/>
            <a:ext cx="2714136" cy="3220819"/>
          </a:xfrm>
          <a:prstGeom prst="rect">
            <a:avLst/>
          </a:prstGeom>
          <a:noFill/>
          <a:scene3d>
            <a:camera prst="perspectiveContrastingLeftFacing"/>
            <a:lightRig rig="threePt" dir="t"/>
          </a:scene3d>
          <a:sp3d extrusionH="101600" prstMaterial="dkEdge">
            <a:bevelT/>
            <a:extrusionClr>
              <a:schemeClr val="tx1">
                <a:lumMod val="95000"/>
                <a:lumOff val="5000"/>
              </a:schemeClr>
            </a:extrusionClr>
          </a:sp3d>
          <a:extLst>
            <a:ext uri="{909E8E84-426E-40DD-AFC4-6F175D3DCCD1}">
              <a14:hiddenFill xmlns:a14="http://schemas.microsoft.com/office/drawing/2010/main">
                <a:solidFill>
                  <a:srgbClr val="FFFFFF"/>
                </a:solidFill>
              </a14:hiddenFill>
            </a:ext>
          </a:extLst>
        </p:spPr>
      </p:pic>
      <p:pic>
        <p:nvPicPr>
          <p:cNvPr id="7" name="Picture 2" descr="Cover Artwork from Red Dead Redemption 2">
            <a:extLst>
              <a:ext uri="{FF2B5EF4-FFF2-40B4-BE49-F238E27FC236}">
                <a16:creationId xmlns:a16="http://schemas.microsoft.com/office/drawing/2014/main" id="{E82C403B-B174-3450-ABB1-A8CC17963A0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76686" y="1447566"/>
            <a:ext cx="2609720" cy="3218688"/>
          </a:xfrm>
          <a:prstGeom prst="rect">
            <a:avLst/>
          </a:prstGeom>
          <a:noFill/>
          <a:ln w="76200">
            <a:solidFill>
              <a:schemeClr val="tx1">
                <a:lumMod val="95000"/>
                <a:lumOff val="5000"/>
              </a:schemeClr>
            </a:solidFill>
          </a:ln>
          <a:scene3d>
            <a:camera prst="perspectiveContrastingRightFacing"/>
            <a:lightRig rig="threePt" dir="t"/>
          </a:scene3d>
          <a:sp3d extrusionH="25400" prstMaterial="matte">
            <a:bevelT/>
            <a:extrusionClr>
              <a:schemeClr val="tx1">
                <a:lumMod val="95000"/>
                <a:lumOff val="5000"/>
              </a:schemeClr>
            </a:extrusion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78129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FAAB697D-C23A-774D-AC97-CCA0EE66BFA0}"/>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9F5953D5-0C8D-5704-C5A4-8A49668F7767}"/>
              </a:ext>
            </a:extLst>
          </p:cNvPr>
          <p:cNvSpPr txBox="1"/>
          <p:nvPr/>
        </p:nvSpPr>
        <p:spPr>
          <a:xfrm>
            <a:off x="3599426" y="1483597"/>
            <a:ext cx="5155295" cy="3300904"/>
          </a:xfrm>
          <a:prstGeom prst="rect">
            <a:avLst/>
          </a:prstGeom>
          <a:noFill/>
        </p:spPr>
        <p:txBody>
          <a:bodyPr wrap="square" rtlCol="0">
            <a:spAutoFit/>
          </a:bodyPr>
          <a:lstStyle/>
          <a:p>
            <a:pPr marL="457200" lvl="2">
              <a:spcBef>
                <a:spcPts val="1500"/>
              </a:spcBef>
            </a:pPr>
            <a:r>
              <a:rPr lang="en-US" sz="2800" dirty="0">
                <a:solidFill>
                  <a:srgbClr val="0D0D0D"/>
                </a:solidFill>
                <a:latin typeface="Bahnschrift SemiLight" panose="020B0502040204020203" pitchFamily="34" charset="0"/>
              </a:rPr>
              <a:t>Bethesda integrating deep learning for NPC pattern recognition.</a:t>
            </a:r>
          </a:p>
          <a:p>
            <a:pPr marL="457200" lvl="2">
              <a:spcBef>
                <a:spcPts val="1500"/>
              </a:spcBef>
            </a:pPr>
            <a:r>
              <a:rPr lang="en-US" sz="2800" b="1" dirty="0">
                <a:solidFill>
                  <a:srgbClr val="0D0D0D"/>
                </a:solidFill>
                <a:latin typeface="Bahnschrift SemiLight" panose="020B0502040204020203" pitchFamily="34" charset="0"/>
              </a:rPr>
              <a:t>Advancements: </a:t>
            </a:r>
            <a:r>
              <a:rPr lang="en-US" sz="2800" dirty="0">
                <a:solidFill>
                  <a:srgbClr val="0D0D0D"/>
                </a:solidFill>
                <a:latin typeface="Bahnschrift SemiLight" panose="020B0502040204020203" pitchFamily="34" charset="0"/>
              </a:rPr>
              <a:t>Diverse NPC behaviors achieved through procedural generation.</a:t>
            </a:r>
          </a:p>
        </p:txBody>
      </p:sp>
      <p:sp>
        <p:nvSpPr>
          <p:cNvPr id="2" name="TextBox 1">
            <a:extLst>
              <a:ext uri="{FF2B5EF4-FFF2-40B4-BE49-F238E27FC236}">
                <a16:creationId xmlns:a16="http://schemas.microsoft.com/office/drawing/2014/main" id="{98AA0CF8-AA25-F8FF-4EA2-FF1162F723A9}"/>
              </a:ext>
            </a:extLst>
          </p:cNvPr>
          <p:cNvSpPr txBox="1"/>
          <p:nvPr/>
        </p:nvSpPr>
        <p:spPr>
          <a:xfrm>
            <a:off x="2606558" y="358999"/>
            <a:ext cx="3930884" cy="523220"/>
          </a:xfrm>
          <a:prstGeom prst="rect">
            <a:avLst/>
          </a:prstGeom>
          <a:noFill/>
        </p:spPr>
        <p:txBody>
          <a:bodyPr wrap="none" rtlCol="0">
            <a:spAutoFit/>
          </a:bodyPr>
          <a:lstStyle/>
          <a:p>
            <a:pPr algn="ctr"/>
            <a:r>
              <a:rPr lang="en" sz="2800" b="1" dirty="0">
                <a:solidFill>
                  <a:srgbClr val="0D0D0D"/>
                </a:solidFill>
                <a:latin typeface="Bahnschrift SemiLight" panose="020B0502040204020203" pitchFamily="34" charset="0"/>
              </a:rPr>
              <a:t>Emerging Technologies</a:t>
            </a:r>
            <a:endParaRPr lang="en-US" sz="2800" b="1" dirty="0">
              <a:latin typeface="Bahnschrift SemiLight" panose="020B0502040204020203" pitchFamily="34" charset="0"/>
            </a:endParaRPr>
          </a:p>
        </p:txBody>
      </p:sp>
      <p:pic>
        <p:nvPicPr>
          <p:cNvPr id="4" name="Picture 2" descr="Front Cover for The Elder Scrolls V: Skyrim - Anniversary Edition (PlayStation 4 and PlayStation 5) (download release)">
            <a:extLst>
              <a:ext uri="{FF2B5EF4-FFF2-40B4-BE49-F238E27FC236}">
                <a16:creationId xmlns:a16="http://schemas.microsoft.com/office/drawing/2014/main" id="{343DEB8D-DC2C-8C4E-1C65-C6FA1C97E20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65" t="1158" r="6966" b="-1158"/>
          <a:stretch/>
        </p:blipFill>
        <p:spPr bwMode="auto">
          <a:xfrm>
            <a:off x="533395" y="1445436"/>
            <a:ext cx="2714136" cy="3220819"/>
          </a:xfrm>
          <a:prstGeom prst="rect">
            <a:avLst/>
          </a:prstGeom>
          <a:noFill/>
          <a:scene3d>
            <a:camera prst="perspectiveContrastingRightFacing"/>
            <a:lightRig rig="threePt" dir="t"/>
          </a:scene3d>
          <a:sp3d extrusionH="101600" prstMaterial="dkEdge">
            <a:bevelT/>
            <a:extrusionClr>
              <a:schemeClr val="tx1">
                <a:lumMod val="95000"/>
                <a:lumOff val="5000"/>
              </a:schemeClr>
            </a:extrusion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52224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96CD968A-8CF3-6087-662E-C140C1D8C5B8}"/>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8231F7A2-C90B-055A-622E-1A54F38BB46F}"/>
              </a:ext>
            </a:extLst>
          </p:cNvPr>
          <p:cNvSpPr txBox="1"/>
          <p:nvPr/>
        </p:nvSpPr>
        <p:spPr>
          <a:xfrm>
            <a:off x="2808280" y="1960200"/>
            <a:ext cx="1281120" cy="769441"/>
          </a:xfrm>
          <a:prstGeom prst="rect">
            <a:avLst/>
          </a:prstGeom>
          <a:noFill/>
          <a:ln>
            <a:noFill/>
          </a:ln>
        </p:spPr>
        <p:txBody>
          <a:bodyPr wrap="none" rtlCol="0">
            <a:spAutoFit/>
          </a:bodyPr>
          <a:lstStyle/>
          <a:p>
            <a:pPr algn="ctr"/>
            <a:r>
              <a:rPr lang="en-US" sz="4400" b="1" dirty="0">
                <a:noFill/>
                <a:latin typeface="Bahnschrift SemiLight" panose="020B0502040204020203" pitchFamily="34" charset="0"/>
              </a:rPr>
              <a:t>N</a:t>
            </a:r>
            <a:r>
              <a:rPr lang="en-US" sz="4400" b="1" dirty="0">
                <a:latin typeface="Bahnschrift SemiLight" panose="020B0502040204020203" pitchFamily="34" charset="0"/>
              </a:rPr>
              <a:t>P</a:t>
            </a:r>
            <a:r>
              <a:rPr lang="en-US" sz="4400" b="1" dirty="0">
                <a:noFill/>
                <a:latin typeface="Bahnschrift SemiLight" panose="020B0502040204020203" pitchFamily="34" charset="0"/>
              </a:rPr>
              <a:t>C</a:t>
            </a:r>
            <a:endParaRPr lang="en-US" sz="4400" dirty="0">
              <a:noFill/>
            </a:endParaRPr>
          </a:p>
        </p:txBody>
      </p:sp>
      <p:sp>
        <p:nvSpPr>
          <p:cNvPr id="3" name="TextBox 2">
            <a:extLst>
              <a:ext uri="{FF2B5EF4-FFF2-40B4-BE49-F238E27FC236}">
                <a16:creationId xmlns:a16="http://schemas.microsoft.com/office/drawing/2014/main" id="{25FEC3F0-D33A-418D-A6DC-3D72693C92C6}"/>
              </a:ext>
            </a:extLst>
          </p:cNvPr>
          <p:cNvSpPr txBox="1"/>
          <p:nvPr/>
        </p:nvSpPr>
        <p:spPr>
          <a:xfrm>
            <a:off x="1050905" y="1960200"/>
            <a:ext cx="5057795" cy="769441"/>
          </a:xfrm>
          <a:prstGeom prst="rect">
            <a:avLst/>
          </a:prstGeom>
          <a:noFill/>
          <a:ln>
            <a:noFill/>
          </a:ln>
        </p:spPr>
        <p:txBody>
          <a:bodyPr wrap="none" rtlCol="0">
            <a:spAutoFit/>
          </a:bodyPr>
          <a:lstStyle/>
          <a:p>
            <a:pPr algn="ctr"/>
            <a:r>
              <a:rPr lang="en-US" sz="4400" b="1" dirty="0">
                <a:noFill/>
                <a:latin typeface="Bahnschrift SemiLight" panose="020B0502040204020203" pitchFamily="34" charset="0"/>
              </a:rPr>
              <a:t>Evolution</a:t>
            </a:r>
            <a:r>
              <a:rPr lang="en-US" sz="4400" b="1" dirty="0">
                <a:latin typeface="Bahnschrift SemiLight" panose="020B0502040204020203" pitchFamily="34" charset="0"/>
              </a:rPr>
              <a:t> </a:t>
            </a:r>
            <a:r>
              <a:rPr lang="en" sz="4400" dirty="0">
                <a:latin typeface="Bahnschrift SemiLight" panose="020B0502040204020203" pitchFamily="34" charset="0"/>
              </a:rPr>
              <a:t>re-AI Era</a:t>
            </a:r>
            <a:endParaRPr lang="en-US" sz="4400" dirty="0"/>
          </a:p>
        </p:txBody>
      </p:sp>
      <mc:AlternateContent xmlns:mc="http://schemas.openxmlformats.org/markup-compatibility/2006">
        <mc:Choice xmlns:am3d="http://schemas.microsoft.com/office/drawing/2017/model3d" Requires="am3d">
          <p:graphicFrame>
            <p:nvGraphicFramePr>
              <p:cNvPr id="2" name="3D Model 1" descr="Head With Gears">
                <a:extLst>
                  <a:ext uri="{FF2B5EF4-FFF2-40B4-BE49-F238E27FC236}">
                    <a16:creationId xmlns:a16="http://schemas.microsoft.com/office/drawing/2014/main" id="{BC0B9856-25F7-9FEE-DDE5-15B5BA25B7F1}"/>
                  </a:ext>
                </a:extLst>
              </p:cNvPr>
              <p:cNvGraphicFramePr>
                <a:graphicFrameLocks noChangeAspect="1"/>
              </p:cNvGraphicFramePr>
              <p:nvPr/>
            </p:nvGraphicFramePr>
            <p:xfrm>
              <a:off x="9817018" y="2182324"/>
              <a:ext cx="2598295" cy="2944801"/>
            </p:xfrm>
            <a:graphic>
              <a:graphicData uri="http://schemas.microsoft.com/office/drawing/2017/model3d">
                <am3d:model3d r:embed="rId3">
                  <am3d:spPr>
                    <a:xfrm>
                      <a:off x="0" y="0"/>
                      <a:ext cx="2598295" cy="2944801"/>
                    </a:xfrm>
                    <a:prstGeom prst="rect">
                      <a:avLst/>
                    </a:prstGeom>
                  </am3d:spPr>
                  <am3d:camera>
                    <am3d:pos x="0" y="0" z="62689370"/>
                    <am3d:up dx="0" dy="36000000" dz="0"/>
                    <am3d:lookAt x="0" y="0" z="0"/>
                    <am3d:perspective fov="2700000"/>
                  </am3d:camera>
                  <am3d:trans>
                    <am3d:meterPerModelUnit n="119171" d="1000000"/>
                    <am3d:preTrans dx="-164765" dy="-18081215" dz="-21786"/>
                    <am3d:scale>
                      <am3d:sx n="1000000" d="1000000"/>
                      <am3d:sy n="1000000" d="1000000"/>
                      <am3d:sz n="1000000" d="1000000"/>
                    </am3d:scale>
                    <am3d:rot ax="-271097" ay="307615" az="-24268"/>
                    <am3d:postTrans dx="0" dy="0" dz="0"/>
                  </am3d:trans>
                  <am3d:raster rName="Office3DRenderer" rVer="16.0.8326">
                    <am3d:blip r:embed="rId4"/>
                  </am3d:raster>
                  <am3d:objViewport viewportSz="406400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Head With Gears">
                <a:extLst>
                  <a:ext uri="{FF2B5EF4-FFF2-40B4-BE49-F238E27FC236}">
                    <a16:creationId xmlns:a16="http://schemas.microsoft.com/office/drawing/2014/main" id="{BC0B9856-25F7-9FEE-DDE5-15B5BA25B7F1}"/>
                  </a:ext>
                </a:extLst>
              </p:cNvPr>
              <p:cNvPicPr>
                <a:picLocks noGrp="1" noRot="1" noChangeAspect="1" noMove="1" noResize="1" noEditPoints="1" noAdjustHandles="1" noChangeArrowheads="1" noChangeShapeType="1" noCrop="1"/>
              </p:cNvPicPr>
              <p:nvPr/>
            </p:nvPicPr>
            <p:blipFill>
              <a:blip r:embed="rId4"/>
              <a:stretch>
                <a:fillRect/>
              </a:stretch>
            </p:blipFill>
            <p:spPr>
              <a:xfrm>
                <a:off x="9817018" y="2182324"/>
                <a:ext cx="2598295" cy="2944801"/>
              </a:xfrm>
              <a:prstGeom prst="rect">
                <a:avLst/>
              </a:prstGeom>
            </p:spPr>
          </p:pic>
        </mc:Fallback>
      </mc:AlternateContent>
      <p:pic>
        <p:nvPicPr>
          <p:cNvPr id="4" name="Picture 4">
            <a:extLst>
              <a:ext uri="{FF2B5EF4-FFF2-40B4-BE49-F238E27FC236}">
                <a16:creationId xmlns:a16="http://schemas.microsoft.com/office/drawing/2014/main" id="{35978243-105D-2CA7-1CC4-4D4D98F3AEF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86087" y="2514231"/>
            <a:ext cx="2495550" cy="2409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50381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44CCCA80-68CD-C9A8-F127-1B9E6395CA52}"/>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F65E7EB6-FEC7-373B-E4A6-1D5381AEFEA0}"/>
              </a:ext>
            </a:extLst>
          </p:cNvPr>
          <p:cNvSpPr txBox="1"/>
          <p:nvPr/>
        </p:nvSpPr>
        <p:spPr>
          <a:xfrm>
            <a:off x="336548" y="1128130"/>
            <a:ext cx="5684158" cy="3801041"/>
          </a:xfrm>
          <a:prstGeom prst="rect">
            <a:avLst/>
          </a:prstGeom>
          <a:noFill/>
        </p:spPr>
        <p:txBody>
          <a:bodyPr wrap="square" rtlCol="0">
            <a:spAutoFit/>
          </a:bodyPr>
          <a:lstStyle/>
          <a:p>
            <a:pPr marL="0" lvl="0" indent="0" rtl="0">
              <a:spcBef>
                <a:spcPts val="1500"/>
              </a:spcBef>
              <a:spcAft>
                <a:spcPts val="0"/>
              </a:spcAft>
              <a:buNone/>
            </a:pPr>
            <a:r>
              <a:rPr lang="en-US" sz="2400" b="1" dirty="0">
                <a:solidFill>
                  <a:srgbClr val="0D0D0D"/>
                </a:solidFill>
                <a:latin typeface="Bahnschrift SemiLight" panose="020B0502040204020203" pitchFamily="34" charset="0"/>
              </a:rPr>
              <a:t>Breakthroughs: </a:t>
            </a:r>
            <a:r>
              <a:rPr lang="en-US" sz="2400" dirty="0">
                <a:solidFill>
                  <a:srgbClr val="0D0D0D"/>
                </a:solidFill>
                <a:latin typeface="Bahnschrift SemiLight" panose="020B0502040204020203" pitchFamily="34" charset="0"/>
              </a:rPr>
              <a:t>Future NPCs displaying contextual awareness, adapting strategies.</a:t>
            </a:r>
          </a:p>
          <a:p>
            <a:pPr marL="0" lvl="0" indent="0" rtl="0">
              <a:spcBef>
                <a:spcPts val="1500"/>
              </a:spcBef>
              <a:spcAft>
                <a:spcPts val="0"/>
              </a:spcAft>
              <a:buNone/>
            </a:pPr>
            <a:r>
              <a:rPr lang="en-US" sz="2400" b="1" dirty="0">
                <a:solidFill>
                  <a:srgbClr val="0D0D0D"/>
                </a:solidFill>
                <a:latin typeface="Bahnschrift SemiLight" panose="020B0502040204020203" pitchFamily="34" charset="0"/>
              </a:rPr>
              <a:t>Impact: </a:t>
            </a:r>
            <a:r>
              <a:rPr lang="en-US" sz="2400" dirty="0">
                <a:solidFill>
                  <a:srgbClr val="0D0D0D"/>
                </a:solidFill>
                <a:latin typeface="Bahnschrift SemiLight" panose="020B0502040204020203" pitchFamily="34" charset="0"/>
              </a:rPr>
              <a:t>Dynamic storylines, realistic virtual worlds with more responsive non-player characters.</a:t>
            </a:r>
          </a:p>
          <a:p>
            <a:pPr marL="0" lvl="0" indent="0" rtl="0">
              <a:spcBef>
                <a:spcPts val="1500"/>
              </a:spcBef>
              <a:spcAft>
                <a:spcPts val="0"/>
              </a:spcAft>
              <a:buNone/>
            </a:pPr>
            <a:r>
              <a:rPr lang="en-US" sz="2400" b="1" dirty="0">
                <a:solidFill>
                  <a:srgbClr val="0D0D0D"/>
                </a:solidFill>
                <a:latin typeface="Bahnschrift SemiLight" panose="020B0502040204020203" pitchFamily="34" charset="0"/>
              </a:rPr>
              <a:t>Innovations: </a:t>
            </a:r>
            <a:r>
              <a:rPr lang="en-US" sz="2400" dirty="0">
                <a:solidFill>
                  <a:srgbClr val="0D0D0D"/>
                </a:solidFill>
                <a:latin typeface="Bahnschrift SemiLight" panose="020B0502040204020203" pitchFamily="34" charset="0"/>
              </a:rPr>
              <a:t>NPCs collaborating or competing, adding complexity to in-game scenarios.</a:t>
            </a:r>
          </a:p>
        </p:txBody>
      </p:sp>
      <p:sp>
        <p:nvSpPr>
          <p:cNvPr id="2" name="TextBox 1">
            <a:extLst>
              <a:ext uri="{FF2B5EF4-FFF2-40B4-BE49-F238E27FC236}">
                <a16:creationId xmlns:a16="http://schemas.microsoft.com/office/drawing/2014/main" id="{A21D1D67-EC09-A04B-FB12-86A0656A6C9A}"/>
              </a:ext>
            </a:extLst>
          </p:cNvPr>
          <p:cNvSpPr txBox="1"/>
          <p:nvPr/>
        </p:nvSpPr>
        <p:spPr>
          <a:xfrm>
            <a:off x="2067949" y="214329"/>
            <a:ext cx="5008102" cy="646331"/>
          </a:xfrm>
          <a:prstGeom prst="rect">
            <a:avLst/>
          </a:prstGeom>
          <a:noFill/>
        </p:spPr>
        <p:txBody>
          <a:bodyPr wrap="none" rtlCol="0">
            <a:spAutoFit/>
          </a:bodyPr>
          <a:lstStyle/>
          <a:p>
            <a:pPr algn="ctr"/>
            <a:r>
              <a:rPr lang="en" sz="3600" b="1" dirty="0">
                <a:solidFill>
                  <a:srgbClr val="0D0D0D"/>
                </a:solidFill>
                <a:latin typeface="Bahnschrift SemiLight" panose="020B0502040204020203" pitchFamily="34" charset="0"/>
              </a:rPr>
              <a:t>Anticipated Innovations</a:t>
            </a:r>
            <a:endParaRPr lang="en-US" sz="3600" b="1" dirty="0">
              <a:latin typeface="Bahnschrift SemiLight" panose="020B0502040204020203" pitchFamily="34" charset="0"/>
            </a:endParaRPr>
          </a:p>
        </p:txBody>
      </p:sp>
      <p:pic>
        <p:nvPicPr>
          <p:cNvPr id="4" name="Picture 2" descr="Front Cover for The Elder Scrolls V: Skyrim - Anniversary Edition (PlayStation 4 and PlayStation 5) (download release)">
            <a:extLst>
              <a:ext uri="{FF2B5EF4-FFF2-40B4-BE49-F238E27FC236}">
                <a16:creationId xmlns:a16="http://schemas.microsoft.com/office/drawing/2014/main" id="{A531CF7B-C4FC-1D8B-2BFC-80AD5B963ED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65" t="1158" r="6966" b="-1158"/>
          <a:stretch/>
        </p:blipFill>
        <p:spPr bwMode="auto">
          <a:xfrm>
            <a:off x="5990770" y="1445436"/>
            <a:ext cx="2714136" cy="3220819"/>
          </a:xfrm>
          <a:prstGeom prst="rect">
            <a:avLst/>
          </a:prstGeom>
          <a:noFill/>
          <a:scene3d>
            <a:camera prst="perspectiveContrastingLeftFacing"/>
            <a:lightRig rig="threePt" dir="t"/>
          </a:scene3d>
          <a:sp3d extrusionH="101600" prstMaterial="dkEdge">
            <a:bevelT/>
            <a:extrusionClr>
              <a:schemeClr val="tx1">
                <a:lumMod val="95000"/>
                <a:lumOff val="5000"/>
              </a:schemeClr>
            </a:extrusion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37226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20C90523-8D61-299B-657F-2AFE1C87A23F}"/>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2CB28487-0E2B-CAB7-F329-ADF98696F0C1}"/>
              </a:ext>
            </a:extLst>
          </p:cNvPr>
          <p:cNvSpPr txBox="1"/>
          <p:nvPr/>
        </p:nvSpPr>
        <p:spPr>
          <a:xfrm>
            <a:off x="3613198" y="1365351"/>
            <a:ext cx="5339396" cy="3300904"/>
          </a:xfrm>
          <a:prstGeom prst="rect">
            <a:avLst/>
          </a:prstGeom>
          <a:noFill/>
        </p:spPr>
        <p:txBody>
          <a:bodyPr wrap="square" rtlCol="0">
            <a:spAutoFit/>
          </a:bodyPr>
          <a:lstStyle/>
          <a:p>
            <a:pPr marL="457200" lvl="2">
              <a:spcBef>
                <a:spcPts val="1500"/>
              </a:spcBef>
            </a:pPr>
            <a:r>
              <a:rPr lang="en-US" sz="2800" b="1" dirty="0">
                <a:solidFill>
                  <a:srgbClr val="0D0D0D"/>
                </a:solidFill>
                <a:latin typeface="Bahnschrift SemiLight" panose="020B0502040204020203" pitchFamily="34" charset="0"/>
              </a:rPr>
              <a:t>Visualization: </a:t>
            </a:r>
            <a:r>
              <a:rPr lang="en-US" sz="2800" dirty="0">
                <a:solidFill>
                  <a:srgbClr val="0D0D0D"/>
                </a:solidFill>
                <a:latin typeface="Bahnschrift SemiLight" panose="020B0502040204020203" pitchFamily="34" charset="0"/>
              </a:rPr>
              <a:t>NPCs in Skyrim with human-like problem-solving skills.</a:t>
            </a:r>
          </a:p>
          <a:p>
            <a:pPr marL="457200" lvl="2">
              <a:spcBef>
                <a:spcPts val="1500"/>
              </a:spcBef>
            </a:pPr>
            <a:r>
              <a:rPr lang="en-US" sz="2800" b="1" dirty="0">
                <a:solidFill>
                  <a:srgbClr val="0D0D0D"/>
                </a:solidFill>
                <a:latin typeface="Bahnschrift SemiLight" panose="020B0502040204020203" pitchFamily="34" charset="0"/>
              </a:rPr>
              <a:t>impact: </a:t>
            </a:r>
            <a:r>
              <a:rPr lang="en-US" sz="2800" dirty="0">
                <a:solidFill>
                  <a:srgbClr val="0D0D0D"/>
                </a:solidFill>
                <a:latin typeface="Bahnschrift SemiLight" panose="020B0502040204020203" pitchFamily="34" charset="0"/>
              </a:rPr>
              <a:t>Redefining the open-world experience, enhancing player agency in the fantasy setting.</a:t>
            </a:r>
          </a:p>
        </p:txBody>
      </p:sp>
      <p:sp>
        <p:nvSpPr>
          <p:cNvPr id="2" name="TextBox 1">
            <a:extLst>
              <a:ext uri="{FF2B5EF4-FFF2-40B4-BE49-F238E27FC236}">
                <a16:creationId xmlns:a16="http://schemas.microsoft.com/office/drawing/2014/main" id="{FB4B9B82-59B7-E333-F81F-26A34CC727CA}"/>
              </a:ext>
            </a:extLst>
          </p:cNvPr>
          <p:cNvSpPr txBox="1"/>
          <p:nvPr/>
        </p:nvSpPr>
        <p:spPr>
          <a:xfrm>
            <a:off x="2618580" y="298569"/>
            <a:ext cx="3906839" cy="646331"/>
          </a:xfrm>
          <a:prstGeom prst="rect">
            <a:avLst/>
          </a:prstGeom>
          <a:noFill/>
        </p:spPr>
        <p:txBody>
          <a:bodyPr wrap="none" rtlCol="0">
            <a:spAutoFit/>
          </a:bodyPr>
          <a:lstStyle/>
          <a:p>
            <a:pPr algn="ctr"/>
            <a:r>
              <a:rPr lang="en-US" sz="3600" b="1" dirty="0">
                <a:solidFill>
                  <a:srgbClr val="0D0D0D"/>
                </a:solidFill>
                <a:latin typeface="Bahnschrift SemiLight" panose="020B0502040204020203" pitchFamily="34" charset="0"/>
              </a:rPr>
              <a:t>Future Landscape</a:t>
            </a:r>
            <a:endParaRPr lang="en-US" sz="3600" b="1" dirty="0">
              <a:latin typeface="Bahnschrift SemiLight" panose="020B0502040204020203" pitchFamily="34" charset="0"/>
            </a:endParaRPr>
          </a:p>
        </p:txBody>
      </p:sp>
      <p:pic>
        <p:nvPicPr>
          <p:cNvPr id="6" name="Picture 2" descr="Front Cover for The Elder Scrolls V: Skyrim - Anniversary Edition (PlayStation 4 and PlayStation 5) (download release)">
            <a:extLst>
              <a:ext uri="{FF2B5EF4-FFF2-40B4-BE49-F238E27FC236}">
                <a16:creationId xmlns:a16="http://schemas.microsoft.com/office/drawing/2014/main" id="{0C0F9B4A-2302-5788-3952-6396FB361E5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65" t="1158" r="6966" b="-1158"/>
          <a:stretch/>
        </p:blipFill>
        <p:spPr bwMode="auto">
          <a:xfrm>
            <a:off x="533395" y="1445436"/>
            <a:ext cx="2714136" cy="3220819"/>
          </a:xfrm>
          <a:prstGeom prst="rect">
            <a:avLst/>
          </a:prstGeom>
          <a:noFill/>
          <a:scene3d>
            <a:camera prst="perspectiveContrastingRightFacing"/>
            <a:lightRig rig="threePt" dir="t"/>
          </a:scene3d>
          <a:sp3d extrusionH="101600" prstMaterial="dkEdge">
            <a:bevelT/>
            <a:extrusionClr>
              <a:schemeClr val="tx1">
                <a:lumMod val="95000"/>
                <a:lumOff val="5000"/>
              </a:schemeClr>
            </a:extrusion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6586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B61EC69B-661A-5948-CBA2-70C6F5C8545B}"/>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1475F3ED-FF4E-DFFE-C75F-393F5C94C8DB}"/>
              </a:ext>
            </a:extLst>
          </p:cNvPr>
          <p:cNvSpPr txBox="1"/>
          <p:nvPr/>
        </p:nvSpPr>
        <p:spPr>
          <a:xfrm>
            <a:off x="-101600" y="1048256"/>
            <a:ext cx="8846887" cy="3046988"/>
          </a:xfrm>
          <a:prstGeom prst="rect">
            <a:avLst/>
          </a:prstGeom>
          <a:noFill/>
        </p:spPr>
        <p:txBody>
          <a:bodyPr wrap="square" rtlCol="0">
            <a:spAutoFit/>
          </a:bodyPr>
          <a:lstStyle/>
          <a:p>
            <a:pPr marL="457200" lvl="2">
              <a:spcBef>
                <a:spcPts val="1500"/>
              </a:spcBef>
            </a:pPr>
            <a:r>
              <a:rPr lang="en-US" sz="2400" dirty="0">
                <a:solidFill>
                  <a:srgbClr val="0D0D0D"/>
                </a:solidFill>
                <a:latin typeface="Bahnschrift SemiLight" panose="020B0502040204020203" pitchFamily="34" charset="0"/>
              </a:rPr>
              <a:t>	In conclusion, we've explored the evolution, key components, challenges, Games Successfully Implementing AI Technologies  and future trends in NPC improvement using AI. The journey continues as AI plays a pivotal role in shaping the future of gaming, creating richer and more immersive experiences for players around the world. Thank you for joining this exploration into the fascinating realm of NPC AI in gaming!</a:t>
            </a:r>
          </a:p>
        </p:txBody>
      </p:sp>
      <p:pic>
        <p:nvPicPr>
          <p:cNvPr id="5" name="Picture 2" descr="Front Cover for The Elder Scrolls V: Skyrim - Anniversary Edition (PlayStation 4 and PlayStation 5) (download release)">
            <a:extLst>
              <a:ext uri="{FF2B5EF4-FFF2-40B4-BE49-F238E27FC236}">
                <a16:creationId xmlns:a16="http://schemas.microsoft.com/office/drawing/2014/main" id="{9B66F84D-1FAC-309F-2DE4-3B90F7786C6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65" t="1158" r="6966" b="-1158"/>
          <a:stretch/>
        </p:blipFill>
        <p:spPr bwMode="auto">
          <a:xfrm>
            <a:off x="-3301188" y="1445436"/>
            <a:ext cx="2714136" cy="3220819"/>
          </a:xfrm>
          <a:prstGeom prst="rect">
            <a:avLst/>
          </a:prstGeom>
          <a:noFill/>
          <a:scene3d>
            <a:camera prst="perspectiveContrastingLeftFacing"/>
            <a:lightRig rig="threePt" dir="t"/>
          </a:scene3d>
          <a:sp3d extrusionH="101600" prstMaterial="dkEdge">
            <a:bevelT/>
            <a:extrusionClr>
              <a:schemeClr val="tx1">
                <a:lumMod val="95000"/>
                <a:lumOff val="5000"/>
              </a:schemeClr>
            </a:extrusion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89190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589AD7EA-774D-209B-9B30-E4B70B8A0684}"/>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2617AE94-89E7-E6EE-6E46-3D567EA1E6CA}"/>
              </a:ext>
            </a:extLst>
          </p:cNvPr>
          <p:cNvSpPr txBox="1"/>
          <p:nvPr/>
        </p:nvSpPr>
        <p:spPr>
          <a:xfrm>
            <a:off x="3192665" y="831513"/>
            <a:ext cx="883575" cy="523220"/>
          </a:xfrm>
          <a:prstGeom prst="rect">
            <a:avLst/>
          </a:prstGeom>
          <a:noFill/>
          <a:ln>
            <a:noFill/>
          </a:ln>
        </p:spPr>
        <p:txBody>
          <a:bodyPr wrap="none" rtlCol="0">
            <a:spAutoFit/>
          </a:bodyPr>
          <a:lstStyle/>
          <a:p>
            <a:pPr algn="ctr"/>
            <a:r>
              <a:rPr lang="en-US" sz="2800" b="1" dirty="0">
                <a:solidFill>
                  <a:schemeClr val="tx1"/>
                </a:solidFill>
                <a:latin typeface="Bahnschrift SemiLight" panose="020B0502040204020203" pitchFamily="34" charset="0"/>
              </a:rPr>
              <a:t>NPC</a:t>
            </a:r>
            <a:endParaRPr lang="en-US" sz="2800" dirty="0">
              <a:solidFill>
                <a:schemeClr val="tx1"/>
              </a:solidFill>
            </a:endParaRPr>
          </a:p>
        </p:txBody>
      </p:sp>
      <p:sp>
        <p:nvSpPr>
          <p:cNvPr id="2" name="TextBox 1">
            <a:extLst>
              <a:ext uri="{FF2B5EF4-FFF2-40B4-BE49-F238E27FC236}">
                <a16:creationId xmlns:a16="http://schemas.microsoft.com/office/drawing/2014/main" id="{35688F2B-C6BC-2592-CA50-A87377B580F4}"/>
              </a:ext>
            </a:extLst>
          </p:cNvPr>
          <p:cNvSpPr txBox="1"/>
          <p:nvPr/>
        </p:nvSpPr>
        <p:spPr>
          <a:xfrm>
            <a:off x="388978" y="782670"/>
            <a:ext cx="3021981" cy="523220"/>
          </a:xfrm>
          <a:prstGeom prst="rect">
            <a:avLst/>
          </a:prstGeom>
          <a:noFill/>
          <a:ln>
            <a:noFill/>
          </a:ln>
        </p:spPr>
        <p:txBody>
          <a:bodyPr wrap="none" rtlCol="0">
            <a:spAutoFit/>
          </a:bodyPr>
          <a:lstStyle/>
          <a:p>
            <a:pPr algn="ctr"/>
            <a:r>
              <a:rPr lang="en-US" sz="2800" b="1" dirty="0">
                <a:solidFill>
                  <a:schemeClr val="tx1"/>
                </a:solidFill>
                <a:latin typeface="Bahnschrift SemiLight" panose="020B0502040204020203" pitchFamily="34" charset="0"/>
              </a:rPr>
              <a:t>In the early days, </a:t>
            </a:r>
          </a:p>
        </p:txBody>
      </p:sp>
      <p:sp>
        <p:nvSpPr>
          <p:cNvPr id="4" name="TextBox 3">
            <a:extLst>
              <a:ext uri="{FF2B5EF4-FFF2-40B4-BE49-F238E27FC236}">
                <a16:creationId xmlns:a16="http://schemas.microsoft.com/office/drawing/2014/main" id="{FE29BE93-BEB6-9B0D-0FFE-A3FC4B1E5574}"/>
              </a:ext>
            </a:extLst>
          </p:cNvPr>
          <p:cNvSpPr txBox="1"/>
          <p:nvPr/>
        </p:nvSpPr>
        <p:spPr>
          <a:xfrm>
            <a:off x="3928194" y="831513"/>
            <a:ext cx="4826827" cy="523220"/>
          </a:xfrm>
          <a:prstGeom prst="rect">
            <a:avLst/>
          </a:prstGeom>
          <a:noFill/>
          <a:ln>
            <a:noFill/>
          </a:ln>
        </p:spPr>
        <p:txBody>
          <a:bodyPr wrap="square" rtlCol="0">
            <a:spAutoFit/>
          </a:bodyPr>
          <a:lstStyle/>
          <a:p>
            <a:r>
              <a:rPr lang="en-US" sz="2800" b="1" dirty="0">
                <a:solidFill>
                  <a:schemeClr val="tx1"/>
                </a:solidFill>
                <a:latin typeface="Bahnschrift SemiLight" panose="020B0502040204020203" pitchFamily="34" charset="0"/>
              </a:rPr>
              <a:t>s (non-player characters) in</a:t>
            </a:r>
          </a:p>
        </p:txBody>
      </p:sp>
      <p:sp>
        <p:nvSpPr>
          <p:cNvPr id="5" name="TextBox 4">
            <a:extLst>
              <a:ext uri="{FF2B5EF4-FFF2-40B4-BE49-F238E27FC236}">
                <a16:creationId xmlns:a16="http://schemas.microsoft.com/office/drawing/2014/main" id="{AC8B7684-225C-FC2F-E836-BD1109F5E912}"/>
              </a:ext>
            </a:extLst>
          </p:cNvPr>
          <p:cNvSpPr txBox="1"/>
          <p:nvPr/>
        </p:nvSpPr>
        <p:spPr>
          <a:xfrm>
            <a:off x="388978" y="1305890"/>
            <a:ext cx="8366043" cy="1384995"/>
          </a:xfrm>
          <a:prstGeom prst="rect">
            <a:avLst/>
          </a:prstGeom>
          <a:noFill/>
        </p:spPr>
        <p:txBody>
          <a:bodyPr wrap="square" rtlCol="0">
            <a:spAutoFit/>
          </a:bodyPr>
          <a:lstStyle/>
          <a:p>
            <a:r>
              <a:rPr lang="en-US" sz="2800" b="1" dirty="0">
                <a:solidFill>
                  <a:schemeClr val="tx1"/>
                </a:solidFill>
                <a:latin typeface="Bahnschrift SemiLight" panose="020B0502040204020203" pitchFamily="34" charset="0"/>
              </a:rPr>
              <a:t>video games were static and predictable, following fixed routines.</a:t>
            </a:r>
          </a:p>
          <a:p>
            <a:endParaRPr lang="en-US" sz="2800" dirty="0"/>
          </a:p>
        </p:txBody>
      </p:sp>
      <mc:AlternateContent xmlns:mc="http://schemas.openxmlformats.org/markup-compatibility/2006">
        <mc:Choice xmlns:am3d="http://schemas.microsoft.com/office/drawing/2017/model3d" Requires="am3d">
          <p:graphicFrame>
            <p:nvGraphicFramePr>
              <p:cNvPr id="9" name="3D Model 8" descr="Head With Gears">
                <a:extLst>
                  <a:ext uri="{FF2B5EF4-FFF2-40B4-BE49-F238E27FC236}">
                    <a16:creationId xmlns:a16="http://schemas.microsoft.com/office/drawing/2014/main" id="{8FEE8C69-7823-97ED-7907-396F0DD0F11D}"/>
                  </a:ext>
                </a:extLst>
              </p:cNvPr>
              <p:cNvGraphicFramePr>
                <a:graphicFrameLocks noChangeAspect="1"/>
              </p:cNvGraphicFramePr>
              <p:nvPr>
                <p:extLst>
                  <p:ext uri="{D42A27DB-BD31-4B8C-83A1-F6EECF244321}">
                    <p14:modId xmlns:p14="http://schemas.microsoft.com/office/powerpoint/2010/main" val="1861053130"/>
                  </p:ext>
                </p:extLst>
              </p:nvPr>
            </p:nvGraphicFramePr>
            <p:xfrm>
              <a:off x="6475993" y="2656855"/>
              <a:ext cx="1970004" cy="2263824"/>
            </p:xfrm>
            <a:graphic>
              <a:graphicData uri="http://schemas.microsoft.com/office/drawing/2017/model3d">
                <am3d:model3d r:embed="rId3">
                  <am3d:spPr>
                    <a:xfrm>
                      <a:off x="0" y="0"/>
                      <a:ext cx="1970004" cy="2263824"/>
                    </a:xfrm>
                    <a:prstGeom prst="rect">
                      <a:avLst/>
                    </a:prstGeom>
                  </am3d:spPr>
                  <am3d:camera>
                    <am3d:pos x="0" y="0" z="62689370"/>
                    <am3d:up dx="0" dy="36000000" dz="0"/>
                    <am3d:lookAt x="0" y="0" z="0"/>
                    <am3d:perspective fov="2700000"/>
                  </am3d:camera>
                  <am3d:trans>
                    <am3d:meterPerModelUnit n="119171" d="1000000"/>
                    <am3d:preTrans dx="-164765" dy="-18081215" dz="-21786"/>
                    <am3d:scale>
                      <am3d:sx n="1000000" d="1000000"/>
                      <am3d:sy n="1000000" d="1000000"/>
                      <am3d:sz n="1000000" d="1000000"/>
                    </am3d:scale>
                    <am3d:rot ax="10708657" ay="-500745" az="-10786728"/>
                    <am3d:postTrans dx="0" dy="0" dz="0"/>
                  </am3d:trans>
                  <am3d:raster rName="Office3DRenderer" rVer="16.0.8326">
                    <am3d:blip r:embed="rId4"/>
                  </am3d:raster>
                  <am3d:objViewport viewportSz="310426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3D Model 8" descr="Head With Gears">
                <a:extLst>
                  <a:ext uri="{FF2B5EF4-FFF2-40B4-BE49-F238E27FC236}">
                    <a16:creationId xmlns:a16="http://schemas.microsoft.com/office/drawing/2014/main" id="{8FEE8C69-7823-97ED-7907-396F0DD0F11D}"/>
                  </a:ext>
                </a:extLst>
              </p:cNvPr>
              <p:cNvPicPr>
                <a:picLocks noGrp="1" noRot="1" noChangeAspect="1" noMove="1" noResize="1" noEditPoints="1" noAdjustHandles="1" noChangeArrowheads="1" noChangeShapeType="1" noCrop="1"/>
              </p:cNvPicPr>
              <p:nvPr/>
            </p:nvPicPr>
            <p:blipFill>
              <a:blip r:embed="rId4"/>
              <a:stretch>
                <a:fillRect/>
              </a:stretch>
            </p:blipFill>
            <p:spPr>
              <a:xfrm>
                <a:off x="6475993" y="2656855"/>
                <a:ext cx="1970004" cy="2263824"/>
              </a:xfrm>
              <a:prstGeom prst="rect">
                <a:avLst/>
              </a:prstGeom>
            </p:spPr>
          </p:pic>
        </mc:Fallback>
      </mc:AlternateContent>
      <p:sp>
        <p:nvSpPr>
          <p:cNvPr id="10" name="TextBox 9">
            <a:extLst>
              <a:ext uri="{FF2B5EF4-FFF2-40B4-BE49-F238E27FC236}">
                <a16:creationId xmlns:a16="http://schemas.microsoft.com/office/drawing/2014/main" id="{356D8C0F-B3AA-AA2D-AE8E-AC8A2D959D84}"/>
              </a:ext>
            </a:extLst>
          </p:cNvPr>
          <p:cNvSpPr txBox="1"/>
          <p:nvPr/>
        </p:nvSpPr>
        <p:spPr>
          <a:xfrm>
            <a:off x="3704614" y="51756"/>
            <a:ext cx="1734769" cy="769441"/>
          </a:xfrm>
          <a:prstGeom prst="rect">
            <a:avLst/>
          </a:prstGeom>
          <a:noFill/>
          <a:ln>
            <a:noFill/>
          </a:ln>
        </p:spPr>
        <p:txBody>
          <a:bodyPr wrap="none" rtlCol="0">
            <a:spAutoFit/>
          </a:bodyPr>
          <a:lstStyle/>
          <a:p>
            <a:pPr algn="ctr"/>
            <a:r>
              <a:rPr lang="en" sz="4400" dirty="0">
                <a:noFill/>
                <a:latin typeface="Bahnschrift SemiLight" panose="020B0502040204020203" pitchFamily="34" charset="0"/>
              </a:rPr>
              <a:t>AI Era</a:t>
            </a:r>
            <a:endParaRPr lang="en-US" sz="4400" dirty="0">
              <a:noFill/>
            </a:endParaRPr>
          </a:p>
        </p:txBody>
      </p:sp>
      <p:pic>
        <p:nvPicPr>
          <p:cNvPr id="1028" name="Picture 4">
            <a:extLst>
              <a:ext uri="{FF2B5EF4-FFF2-40B4-BE49-F238E27FC236}">
                <a16:creationId xmlns:a16="http://schemas.microsoft.com/office/drawing/2014/main" id="{9BCF4BEE-91B4-6AE5-340C-7245FFB6928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5409" y="2514231"/>
            <a:ext cx="2495550" cy="2409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80033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4104D36B-84E9-65C9-56CE-AD857ACF795D}"/>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5F8BDF59-9486-6F13-0A24-5DC06F72DE93}"/>
              </a:ext>
            </a:extLst>
          </p:cNvPr>
          <p:cNvSpPr txBox="1"/>
          <p:nvPr/>
        </p:nvSpPr>
        <p:spPr>
          <a:xfrm>
            <a:off x="3704615" y="1990184"/>
            <a:ext cx="1734769" cy="769441"/>
          </a:xfrm>
          <a:prstGeom prst="rect">
            <a:avLst/>
          </a:prstGeom>
          <a:noFill/>
          <a:ln>
            <a:noFill/>
          </a:ln>
        </p:spPr>
        <p:txBody>
          <a:bodyPr wrap="none" rtlCol="0">
            <a:spAutoFit/>
          </a:bodyPr>
          <a:lstStyle/>
          <a:p>
            <a:pPr algn="ctr"/>
            <a:r>
              <a:rPr lang="en" sz="4400" dirty="0">
                <a:latin typeface="Bahnschrift SemiLight" panose="020B0502040204020203" pitchFamily="34" charset="0"/>
              </a:rPr>
              <a:t>AI Era</a:t>
            </a:r>
            <a:endParaRPr lang="en-US" sz="4400" dirty="0"/>
          </a:p>
        </p:txBody>
      </p:sp>
      <mc:AlternateContent xmlns:mc="http://schemas.openxmlformats.org/markup-compatibility/2006">
        <mc:Choice xmlns:am3d="http://schemas.microsoft.com/office/drawing/2017/model3d" Requires="am3d">
          <p:graphicFrame>
            <p:nvGraphicFramePr>
              <p:cNvPr id="2" name="3D Model 1" descr="Head With Gears">
                <a:extLst>
                  <a:ext uri="{FF2B5EF4-FFF2-40B4-BE49-F238E27FC236}">
                    <a16:creationId xmlns:a16="http://schemas.microsoft.com/office/drawing/2014/main" id="{50EBEE47-1D38-72F9-9B62-61EAA839288D}"/>
                  </a:ext>
                </a:extLst>
              </p:cNvPr>
              <p:cNvGraphicFramePr>
                <a:graphicFrameLocks noChangeAspect="1"/>
              </p:cNvGraphicFramePr>
              <p:nvPr>
                <p:extLst>
                  <p:ext uri="{D42A27DB-BD31-4B8C-83A1-F6EECF244321}">
                    <p14:modId xmlns:p14="http://schemas.microsoft.com/office/powerpoint/2010/main" val="2291362576"/>
                  </p:ext>
                </p:extLst>
              </p:nvPr>
            </p:nvGraphicFramePr>
            <p:xfrm>
              <a:off x="9817018" y="2182324"/>
              <a:ext cx="2598295" cy="2944801"/>
            </p:xfrm>
            <a:graphic>
              <a:graphicData uri="http://schemas.microsoft.com/office/drawing/2017/model3d">
                <am3d:model3d r:embed="rId3">
                  <am3d:spPr>
                    <a:xfrm>
                      <a:off x="0" y="0"/>
                      <a:ext cx="2598295" cy="2944801"/>
                    </a:xfrm>
                    <a:prstGeom prst="rect">
                      <a:avLst/>
                    </a:prstGeom>
                  </am3d:spPr>
                  <am3d:camera>
                    <am3d:pos x="0" y="0" z="62689370"/>
                    <am3d:up dx="0" dy="36000000" dz="0"/>
                    <am3d:lookAt x="0" y="0" z="0"/>
                    <am3d:perspective fov="2700000"/>
                  </am3d:camera>
                  <am3d:trans>
                    <am3d:meterPerModelUnit n="119171" d="1000000"/>
                    <am3d:preTrans dx="-164765" dy="-18081215" dz="-21786"/>
                    <am3d:scale>
                      <am3d:sx n="1000000" d="1000000"/>
                      <am3d:sy n="1000000" d="1000000"/>
                      <am3d:sz n="1000000" d="1000000"/>
                    </am3d:scale>
                    <am3d:rot ax="-271097" ay="307615" az="-24268"/>
                    <am3d:postTrans dx="0" dy="0" dz="0"/>
                  </am3d:trans>
                  <am3d:raster rName="Office3DRenderer" rVer="16.0.8326">
                    <am3d:blip r:embed="rId4"/>
                  </am3d:raster>
                  <am3d:objViewport viewportSz="406400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Head With Gears">
                <a:extLst>
                  <a:ext uri="{FF2B5EF4-FFF2-40B4-BE49-F238E27FC236}">
                    <a16:creationId xmlns:a16="http://schemas.microsoft.com/office/drawing/2014/main" id="{50EBEE47-1D38-72F9-9B62-61EAA839288D}"/>
                  </a:ext>
                </a:extLst>
              </p:cNvPr>
              <p:cNvPicPr>
                <a:picLocks noGrp="1" noRot="1" noChangeAspect="1" noMove="1" noResize="1" noEditPoints="1" noAdjustHandles="1" noChangeArrowheads="1" noChangeShapeType="1" noCrop="1"/>
              </p:cNvPicPr>
              <p:nvPr/>
            </p:nvPicPr>
            <p:blipFill>
              <a:blip r:embed="rId4"/>
              <a:stretch>
                <a:fillRect/>
              </a:stretch>
            </p:blipFill>
            <p:spPr>
              <a:xfrm>
                <a:off x="9817018" y="2182324"/>
                <a:ext cx="2598295" cy="2944801"/>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4" name="3D Model 3">
                <a:extLst>
                  <a:ext uri="{FF2B5EF4-FFF2-40B4-BE49-F238E27FC236}">
                    <a16:creationId xmlns:a16="http://schemas.microsoft.com/office/drawing/2014/main" id="{1C9B9F99-6B9B-55C2-F9C2-7313791D5D39}"/>
                  </a:ext>
                </a:extLst>
              </p:cNvPr>
              <p:cNvGraphicFramePr>
                <a:graphicFrameLocks noChangeAspect="1"/>
              </p:cNvGraphicFramePr>
              <p:nvPr>
                <p:extLst>
                  <p:ext uri="{D42A27DB-BD31-4B8C-83A1-F6EECF244321}">
                    <p14:modId xmlns:p14="http://schemas.microsoft.com/office/powerpoint/2010/main" val="2610679053"/>
                  </p:ext>
                </p:extLst>
              </p:nvPr>
            </p:nvGraphicFramePr>
            <p:xfrm>
              <a:off x="9294950" y="2220393"/>
              <a:ext cx="2779039" cy="2912279"/>
            </p:xfrm>
            <a:graphic>
              <a:graphicData uri="http://schemas.microsoft.com/office/drawing/2017/model3d">
                <am3d:model3d r:embed="rId5">
                  <am3d:spPr>
                    <a:xfrm>
                      <a:off x="0" y="0"/>
                      <a:ext cx="2779039" cy="2912279"/>
                    </a:xfrm>
                    <a:prstGeom prst="rect">
                      <a:avLst/>
                    </a:prstGeom>
                  </am3d:spPr>
                  <am3d:camera>
                    <am3d:pos x="0" y="0" z="66098028"/>
                    <am3d:up dx="0" dy="36000000" dz="0"/>
                    <am3d:lookAt x="0" y="0" z="0"/>
                    <am3d:perspective fov="2700000"/>
                  </am3d:camera>
                  <am3d:trans>
                    <am3d:meterPerModelUnit n="46516" d="1000000"/>
                    <am3d:preTrans dx="-2145382" dy="1072990" dz="1659312"/>
                    <am3d:scale>
                      <am3d:sx n="1000000" d="1000000"/>
                      <am3d:sy n="1000000" d="1000000"/>
                      <am3d:sz n="1000000" d="1000000"/>
                    </am3d:scale>
                    <am3d:rot ax="5436208" ay="12763" az="-1165310"/>
                    <am3d:postTrans dx="0" dy="0" dz="0"/>
                  </am3d:trans>
                  <am3d:raster rName="Office3DRenderer" rVer="16.0.8326">
                    <am3d:blip r:embed="rId6"/>
                  </am3d:raster>
                  <am3d:objViewport viewportSz="403531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a:extLst>
                  <a:ext uri="{FF2B5EF4-FFF2-40B4-BE49-F238E27FC236}">
                    <a16:creationId xmlns:a16="http://schemas.microsoft.com/office/drawing/2014/main" id="{1C9B9F99-6B9B-55C2-F9C2-7313791D5D39}"/>
                  </a:ext>
                </a:extLst>
              </p:cNvPr>
              <p:cNvPicPr>
                <a:picLocks noGrp="1" noRot="1" noChangeAspect="1" noMove="1" noResize="1" noEditPoints="1" noAdjustHandles="1" noChangeArrowheads="1" noChangeShapeType="1" noCrop="1"/>
              </p:cNvPicPr>
              <p:nvPr/>
            </p:nvPicPr>
            <p:blipFill>
              <a:blip r:embed="rId6"/>
              <a:stretch>
                <a:fillRect/>
              </a:stretch>
            </p:blipFill>
            <p:spPr>
              <a:xfrm>
                <a:off x="9294950" y="2220393"/>
                <a:ext cx="2779039" cy="2912279"/>
              </a:xfrm>
              <a:prstGeom prst="rect">
                <a:avLst/>
              </a:prstGeom>
            </p:spPr>
          </p:pic>
        </mc:Fallback>
      </mc:AlternateContent>
    </p:spTree>
    <p:extLst>
      <p:ext uri="{BB962C8B-B14F-4D97-AF65-F5344CB8AC3E}">
        <p14:creationId xmlns:p14="http://schemas.microsoft.com/office/powerpoint/2010/main" val="19960299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B248B79F-E8F1-1AC7-4F0D-A903563B1F40}"/>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390ECFE4-B03D-2F7D-89CE-0AF323F25B97}"/>
              </a:ext>
            </a:extLst>
          </p:cNvPr>
          <p:cNvSpPr txBox="1"/>
          <p:nvPr/>
        </p:nvSpPr>
        <p:spPr>
          <a:xfrm>
            <a:off x="3811769" y="1961178"/>
            <a:ext cx="1172116" cy="523220"/>
          </a:xfrm>
          <a:prstGeom prst="rect">
            <a:avLst/>
          </a:prstGeom>
          <a:noFill/>
          <a:ln>
            <a:noFill/>
          </a:ln>
        </p:spPr>
        <p:txBody>
          <a:bodyPr wrap="none" rtlCol="0">
            <a:spAutoFit/>
          </a:bodyPr>
          <a:lstStyle/>
          <a:p>
            <a:pPr algn="ctr"/>
            <a:r>
              <a:rPr lang="en" sz="2800" b="1" dirty="0">
                <a:latin typeface="Bahnschrift SemiLight" panose="020B0502040204020203" pitchFamily="34" charset="0"/>
              </a:rPr>
              <a:t>AI </a:t>
            </a:r>
            <a:r>
              <a:rPr lang="en" sz="2800" b="1" dirty="0">
                <a:noFill/>
                <a:latin typeface="Bahnschrift SemiLight" panose="020B0502040204020203" pitchFamily="34" charset="0"/>
              </a:rPr>
              <a:t>Era</a:t>
            </a:r>
            <a:endParaRPr lang="en-US" sz="2800" b="1" dirty="0">
              <a:noFill/>
            </a:endParaRPr>
          </a:p>
        </p:txBody>
      </p:sp>
      <p:sp>
        <p:nvSpPr>
          <p:cNvPr id="5" name="TextBox 4">
            <a:extLst>
              <a:ext uri="{FF2B5EF4-FFF2-40B4-BE49-F238E27FC236}">
                <a16:creationId xmlns:a16="http://schemas.microsoft.com/office/drawing/2014/main" id="{D782D907-8544-A8B8-71DC-E50DFD31ADA1}"/>
              </a:ext>
            </a:extLst>
          </p:cNvPr>
          <p:cNvSpPr txBox="1"/>
          <p:nvPr/>
        </p:nvSpPr>
        <p:spPr>
          <a:xfrm>
            <a:off x="1001485" y="1377177"/>
            <a:ext cx="4823756" cy="2277547"/>
          </a:xfrm>
          <a:prstGeom prst="rect">
            <a:avLst/>
          </a:prstGeom>
          <a:noFill/>
        </p:spPr>
        <p:txBody>
          <a:bodyPr wrap="none" rtlCol="0">
            <a:spAutoFit/>
          </a:bodyPr>
          <a:lstStyle/>
          <a:p>
            <a:pPr marL="0" lvl="0" indent="0" algn="l" rtl="0">
              <a:spcBef>
                <a:spcPts val="0"/>
              </a:spcBef>
              <a:spcAft>
                <a:spcPts val="0"/>
              </a:spcAft>
              <a:buNone/>
            </a:pPr>
            <a:r>
              <a:rPr lang="en-US" sz="2800" b="1" dirty="0">
                <a:solidFill>
                  <a:srgbClr val="0D0D0D"/>
                </a:solidFill>
                <a:latin typeface="Bahnschrift SemiLight" panose="020B0502040204020203" pitchFamily="34" charset="0"/>
              </a:rPr>
              <a:t>Join us as we uncover </a:t>
            </a:r>
          </a:p>
          <a:p>
            <a:pPr marL="0" lvl="0" indent="0" algn="l" rtl="0">
              <a:spcBef>
                <a:spcPts val="1200"/>
              </a:spcBef>
              <a:spcAft>
                <a:spcPts val="0"/>
              </a:spcAft>
              <a:buNone/>
            </a:pPr>
            <a:r>
              <a:rPr lang="en-US" sz="2800" b="1" dirty="0">
                <a:solidFill>
                  <a:srgbClr val="0D0D0D"/>
                </a:solidFill>
                <a:latin typeface="Bahnschrift SemiLight" panose="020B0502040204020203" pitchFamily="34" charset="0"/>
              </a:rPr>
              <a:t>the magic behind </a:t>
            </a:r>
            <a:r>
              <a:rPr lang="en-US" sz="2800" b="1" dirty="0">
                <a:noFill/>
                <a:latin typeface="Bahnschrift SemiLight" panose="020B0502040204020203" pitchFamily="34" charset="0"/>
              </a:rPr>
              <a:t>AI</a:t>
            </a:r>
            <a:r>
              <a:rPr lang="en-US" sz="2800" b="1" dirty="0">
                <a:solidFill>
                  <a:srgbClr val="0D0D0D"/>
                </a:solidFill>
                <a:latin typeface="Bahnschrift SemiLight" panose="020B0502040204020203" pitchFamily="34" charset="0"/>
              </a:rPr>
              <a:t>'s role in </a:t>
            </a:r>
          </a:p>
          <a:p>
            <a:pPr marL="0" lvl="0" indent="0" algn="l" rtl="0">
              <a:spcBef>
                <a:spcPts val="1200"/>
              </a:spcBef>
              <a:spcAft>
                <a:spcPts val="0"/>
              </a:spcAft>
              <a:buNone/>
            </a:pPr>
            <a:r>
              <a:rPr lang="en-US" sz="2800" b="1" dirty="0">
                <a:solidFill>
                  <a:srgbClr val="0D0D0D"/>
                </a:solidFill>
                <a:latin typeface="Bahnschrift SemiLight" panose="020B0502040204020203" pitchFamily="34" charset="0"/>
              </a:rPr>
              <a:t>Enhancing your gaming </a:t>
            </a:r>
          </a:p>
          <a:p>
            <a:pPr marL="0" lvl="0" indent="0" algn="l" rtl="0">
              <a:spcBef>
                <a:spcPts val="1200"/>
              </a:spcBef>
              <a:spcAft>
                <a:spcPts val="1200"/>
              </a:spcAft>
              <a:buNone/>
            </a:pPr>
            <a:r>
              <a:rPr lang="en-US" sz="2800" b="1" dirty="0">
                <a:solidFill>
                  <a:srgbClr val="0D0D0D"/>
                </a:solidFill>
                <a:latin typeface="Bahnschrift SemiLight" panose="020B0502040204020203" pitchFamily="34" charset="0"/>
              </a:rPr>
              <a:t>experience!</a:t>
            </a:r>
            <a:endParaRPr lang="en-US" sz="2800" b="1" dirty="0">
              <a:latin typeface="Bahnschrift SemiLight" panose="020B0502040204020203" pitchFamily="34" charset="0"/>
            </a:endParaRPr>
          </a:p>
        </p:txBody>
      </p:sp>
      <mc:AlternateContent xmlns:mc="http://schemas.openxmlformats.org/markup-compatibility/2006">
        <mc:Choice xmlns:am3d="http://schemas.microsoft.com/office/drawing/2017/model3d" Requires="am3d">
          <p:graphicFrame>
            <p:nvGraphicFramePr>
              <p:cNvPr id="7" name="3D Model 3">
                <a:extLst>
                  <a:ext uri="{FF2B5EF4-FFF2-40B4-BE49-F238E27FC236}">
                    <a16:creationId xmlns:a16="http://schemas.microsoft.com/office/drawing/2014/main" id="{77D78E56-28BD-BA65-EC49-8357F2F6842F}"/>
                  </a:ext>
                </a:extLst>
              </p:cNvPr>
              <p:cNvGraphicFramePr>
                <a:graphicFrameLocks noChangeAspect="1"/>
              </p:cNvGraphicFramePr>
              <p:nvPr>
                <p:extLst>
                  <p:ext uri="{D42A27DB-BD31-4B8C-83A1-F6EECF244321}">
                    <p14:modId xmlns:p14="http://schemas.microsoft.com/office/powerpoint/2010/main" val="3342727199"/>
                  </p:ext>
                </p:extLst>
              </p:nvPr>
            </p:nvGraphicFramePr>
            <p:xfrm>
              <a:off x="6432245" y="2498358"/>
              <a:ext cx="2377353" cy="2413527"/>
            </p:xfrm>
            <a:graphic>
              <a:graphicData uri="http://schemas.microsoft.com/office/drawing/2017/model3d">
                <am3d:model3d r:embed="rId3">
                  <am3d:spPr>
                    <a:xfrm>
                      <a:off x="0" y="0"/>
                      <a:ext cx="2377353" cy="2413527"/>
                    </a:xfrm>
                    <a:prstGeom prst="rect">
                      <a:avLst/>
                    </a:prstGeom>
                    <a:scene3d>
                      <a:camera prst="orthographicFront">
                        <a:rot lat="21131401" lon="21364616" rev="111051"/>
                      </a:camera>
                      <a:lightRig rig="threePt" dir="t"/>
                    </a:scene3d>
                  </am3d:spPr>
                  <am3d:camera>
                    <am3d:pos x="0" y="0" z="66098028"/>
                    <am3d:up dx="0" dy="36000000" dz="0"/>
                    <am3d:lookAt x="0" y="0" z="0"/>
                    <am3d:perspective fov="2700000"/>
                  </am3d:camera>
                  <am3d:trans>
                    <am3d:meterPerModelUnit n="46516" d="1000000"/>
                    <am3d:preTrans dx="-2145382" dy="1072990" dz="1659312"/>
                    <am3d:scale>
                      <am3d:sx n="1000000" d="1000000"/>
                      <am3d:sy n="1000000" d="1000000"/>
                      <am3d:sz n="1000000" d="1000000"/>
                    </am3d:scale>
                    <am3d:rot ax="6382333" ay="23891" az="-81359"/>
                    <am3d:postTrans dx="0" dy="0" dz="0"/>
                  </am3d:trans>
                  <am3d:raster rName="Office3DRenderer" rVer="16.0.8326">
                    <am3d:blip r:embed="rId4"/>
                  </am3d:raster>
                  <am3d:objViewport viewportSz="344240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3">
                <a:extLst>
                  <a:ext uri="{FF2B5EF4-FFF2-40B4-BE49-F238E27FC236}">
                    <a16:creationId xmlns:a16="http://schemas.microsoft.com/office/drawing/2014/main" id="{77D78E56-28BD-BA65-EC49-8357F2F6842F}"/>
                  </a:ext>
                </a:extLst>
              </p:cNvPr>
              <p:cNvPicPr>
                <a:picLocks noGrp="1" noRot="1" noChangeAspect="1" noMove="1" noResize="1" noEditPoints="1" noAdjustHandles="1" noChangeArrowheads="1" noChangeShapeType="1" noCrop="1"/>
              </p:cNvPicPr>
              <p:nvPr/>
            </p:nvPicPr>
            <p:blipFill>
              <a:blip r:embed="rId4"/>
              <a:stretch>
                <a:fillRect/>
              </a:stretch>
            </p:blipFill>
            <p:spPr>
              <a:xfrm>
                <a:off x="6432245" y="2498358"/>
                <a:ext cx="2377353" cy="2413527"/>
              </a:xfrm>
              <a:prstGeom prst="rect">
                <a:avLst/>
              </a:prstGeom>
              <a:scene3d>
                <a:camera prst="orthographicFront">
                  <a:rot lat="21131401" lon="21364616" rev="111051"/>
                </a:camera>
                <a:lightRig rig="threePt" dir="t"/>
              </a:scene3d>
            </p:spPr>
          </p:pic>
        </mc:Fallback>
      </mc:AlternateContent>
      <p:sp>
        <p:nvSpPr>
          <p:cNvPr id="8" name="TextBox 7">
            <a:extLst>
              <a:ext uri="{FF2B5EF4-FFF2-40B4-BE49-F238E27FC236}">
                <a16:creationId xmlns:a16="http://schemas.microsoft.com/office/drawing/2014/main" id="{8D0F141F-0945-3A4C-0A49-2F243230E18E}"/>
              </a:ext>
            </a:extLst>
          </p:cNvPr>
          <p:cNvSpPr txBox="1"/>
          <p:nvPr/>
        </p:nvSpPr>
        <p:spPr>
          <a:xfrm>
            <a:off x="2971575" y="300347"/>
            <a:ext cx="883575" cy="523220"/>
          </a:xfrm>
          <a:prstGeom prst="rect">
            <a:avLst/>
          </a:prstGeom>
          <a:noFill/>
          <a:ln>
            <a:noFill/>
          </a:ln>
        </p:spPr>
        <p:txBody>
          <a:bodyPr wrap="none" rtlCol="0">
            <a:spAutoFit/>
          </a:bodyPr>
          <a:lstStyle/>
          <a:p>
            <a:pPr algn="ctr"/>
            <a:r>
              <a:rPr lang="en-US" sz="2800" b="1" dirty="0">
                <a:noFill/>
                <a:latin typeface="Bahnschrift SemiLight" panose="020B0502040204020203" pitchFamily="34" charset="0"/>
              </a:rPr>
              <a:t>NPC</a:t>
            </a:r>
            <a:endParaRPr lang="en-US" sz="2800" dirty="0">
              <a:noFill/>
            </a:endParaRPr>
          </a:p>
        </p:txBody>
      </p:sp>
    </p:spTree>
    <p:extLst>
      <p:ext uri="{BB962C8B-B14F-4D97-AF65-F5344CB8AC3E}">
        <p14:creationId xmlns:p14="http://schemas.microsoft.com/office/powerpoint/2010/main" val="42020140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51000">
              <a:schemeClr val="accent1">
                <a:lumMod val="60000"/>
                <a:lumOff val="40000"/>
              </a:schemeClr>
            </a:gs>
            <a:gs pos="100000">
              <a:schemeClr val="accent1">
                <a:lumMod val="60000"/>
                <a:lumOff val="40000"/>
              </a:schemeClr>
            </a:gs>
          </a:gsLst>
          <a:lin ang="5400000" scaled="1"/>
        </a:gradFill>
        <a:effectLst/>
      </p:bgPr>
    </p:bg>
    <p:spTree>
      <p:nvGrpSpPr>
        <p:cNvPr id="1" name="Shape 53">
          <a:extLst>
            <a:ext uri="{FF2B5EF4-FFF2-40B4-BE49-F238E27FC236}">
              <a16:creationId xmlns:a16="http://schemas.microsoft.com/office/drawing/2014/main" id="{138C9EA8-A9A4-CE6E-CAE8-CDD9A18772AD}"/>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5C359ABD-1524-2658-04E6-2471B6FBF80B}"/>
              </a:ext>
            </a:extLst>
          </p:cNvPr>
          <p:cNvSpPr txBox="1"/>
          <p:nvPr/>
        </p:nvSpPr>
        <p:spPr>
          <a:xfrm>
            <a:off x="131630" y="369666"/>
            <a:ext cx="8575940" cy="1384995"/>
          </a:xfrm>
          <a:prstGeom prst="rect">
            <a:avLst/>
          </a:prstGeom>
          <a:noFill/>
        </p:spPr>
        <p:txBody>
          <a:bodyPr wrap="square" rtlCol="0">
            <a:spAutoFit/>
          </a:bodyPr>
          <a:lstStyle/>
          <a:p>
            <a:pPr marL="0" lvl="0" indent="0" rtl="0">
              <a:spcBef>
                <a:spcPts val="0"/>
              </a:spcBef>
              <a:spcAft>
                <a:spcPts val="0"/>
              </a:spcAft>
              <a:buNone/>
            </a:pPr>
            <a:r>
              <a:rPr lang="en-US" sz="2800" b="1" dirty="0">
                <a:solidFill>
                  <a:srgbClr val="0D0D0D"/>
                </a:solidFill>
                <a:latin typeface="Bahnschrift SemiLight" panose="020B0502040204020203" pitchFamily="34" charset="0"/>
              </a:rPr>
              <a:t>The evolution of </a:t>
            </a:r>
            <a:r>
              <a:rPr lang="en-US" sz="2800" b="1" dirty="0">
                <a:noFill/>
                <a:latin typeface="Bahnschrift SemiLight" panose="020B0502040204020203" pitchFamily="34" charset="0"/>
              </a:rPr>
              <a:t>NPC</a:t>
            </a:r>
            <a:r>
              <a:rPr lang="en-US" sz="2800" b="1" dirty="0">
                <a:solidFill>
                  <a:srgbClr val="0D0D0D"/>
                </a:solidFill>
                <a:latin typeface="Bahnschrift SemiLight" panose="020B0502040204020203" pitchFamily="34" charset="0"/>
              </a:rPr>
              <a:t> behavior has been remarkable, transitioning from rigid patterns to dynamic and responsive characters.</a:t>
            </a:r>
          </a:p>
        </p:txBody>
      </p:sp>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E4FCAE2C-4242-BE34-9BA3-F33C31EE0801}"/>
                  </a:ext>
                </a:extLst>
              </p:cNvPr>
              <p:cNvGraphicFramePr>
                <a:graphicFrameLocks noChangeAspect="1"/>
              </p:cNvGraphicFramePr>
              <p:nvPr>
                <p:extLst>
                  <p:ext uri="{D42A27DB-BD31-4B8C-83A1-F6EECF244321}">
                    <p14:modId xmlns:p14="http://schemas.microsoft.com/office/powerpoint/2010/main" val="3617317445"/>
                  </p:ext>
                </p:extLst>
              </p:nvPr>
            </p:nvGraphicFramePr>
            <p:xfrm>
              <a:off x="9567443" y="2473083"/>
              <a:ext cx="2301278" cy="2363282"/>
            </p:xfrm>
            <a:graphic>
              <a:graphicData uri="http://schemas.microsoft.com/office/drawing/2017/model3d">
                <am3d:model3d r:embed="rId3">
                  <am3d:spPr>
                    <a:xfrm>
                      <a:off x="0" y="0"/>
                      <a:ext cx="2301278" cy="2363282"/>
                    </a:xfrm>
                    <a:prstGeom prst="rect">
                      <a:avLst/>
                    </a:prstGeom>
                    <a:scene3d>
                      <a:camera prst="orthographicFront">
                        <a:rot lat="21131401" lon="21364616" rev="111051"/>
                      </a:camera>
                      <a:lightRig rig="threePt" dir="t"/>
                    </a:scene3d>
                  </am3d:spPr>
                  <am3d:camera>
                    <am3d:pos x="0" y="0" z="66098028"/>
                    <am3d:up dx="0" dy="36000000" dz="0"/>
                    <am3d:lookAt x="0" y="0" z="0"/>
                    <am3d:perspective fov="2700000"/>
                  </am3d:camera>
                  <am3d:trans>
                    <am3d:meterPerModelUnit n="46516" d="1000000"/>
                    <am3d:preTrans dx="-2145382" dy="1072990" dz="1659312"/>
                    <am3d:scale>
                      <am3d:sx n="1000000" d="1000000"/>
                      <am3d:sy n="1000000" d="1000000"/>
                      <am3d:sz n="1000000" d="1000000"/>
                    </am3d:scale>
                    <am3d:rot ax="-4507744" ay="3600" az="10786301"/>
                    <am3d:postTrans dx="0" dy="0" dz="0"/>
                  </am3d:trans>
                  <am3d:raster rName="Office3DRenderer" rVer="16.0.8326">
                    <am3d:blip r:embed="rId4"/>
                  </am3d:raster>
                  <am3d:objViewport viewportSz="344240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E4FCAE2C-4242-BE34-9BA3-F33C31EE0801}"/>
                  </a:ext>
                </a:extLst>
              </p:cNvPr>
              <p:cNvPicPr>
                <a:picLocks noGrp="1" noRot="1" noChangeAspect="1" noMove="1" noResize="1" noEditPoints="1" noAdjustHandles="1" noChangeArrowheads="1" noChangeShapeType="1" noCrop="1"/>
              </p:cNvPicPr>
              <p:nvPr/>
            </p:nvPicPr>
            <p:blipFill>
              <a:blip r:embed="rId4"/>
              <a:stretch>
                <a:fillRect/>
              </a:stretch>
            </p:blipFill>
            <p:spPr>
              <a:xfrm>
                <a:off x="9567443" y="2473083"/>
                <a:ext cx="2301278" cy="2363282"/>
              </a:xfrm>
              <a:prstGeom prst="rect">
                <a:avLst/>
              </a:prstGeom>
              <a:scene3d>
                <a:camera prst="orthographicFront">
                  <a:rot lat="21131401" lon="21364616" rev="111051"/>
                </a:camera>
                <a:lightRig rig="threePt" dir="t"/>
              </a:scene3d>
            </p:spPr>
          </p:pic>
        </mc:Fallback>
      </mc:AlternateContent>
      <p:sp>
        <p:nvSpPr>
          <p:cNvPr id="2" name="TextBox 1">
            <a:extLst>
              <a:ext uri="{FF2B5EF4-FFF2-40B4-BE49-F238E27FC236}">
                <a16:creationId xmlns:a16="http://schemas.microsoft.com/office/drawing/2014/main" id="{98014BD3-C6CF-3989-27F7-1A352DDAF704}"/>
              </a:ext>
            </a:extLst>
          </p:cNvPr>
          <p:cNvSpPr txBox="1"/>
          <p:nvPr/>
        </p:nvSpPr>
        <p:spPr>
          <a:xfrm>
            <a:off x="2765870" y="369666"/>
            <a:ext cx="883575" cy="523220"/>
          </a:xfrm>
          <a:prstGeom prst="rect">
            <a:avLst/>
          </a:prstGeom>
          <a:noFill/>
          <a:ln>
            <a:noFill/>
          </a:ln>
        </p:spPr>
        <p:txBody>
          <a:bodyPr wrap="none" rtlCol="0">
            <a:spAutoFit/>
          </a:bodyPr>
          <a:lstStyle/>
          <a:p>
            <a:pPr algn="ctr"/>
            <a:r>
              <a:rPr lang="en-US" sz="2800" b="1" dirty="0">
                <a:solidFill>
                  <a:schemeClr val="tx1"/>
                </a:solidFill>
                <a:latin typeface="Bahnschrift SemiLight" panose="020B0502040204020203" pitchFamily="34" charset="0"/>
              </a:rPr>
              <a:t>NPC</a:t>
            </a:r>
            <a:endParaRPr lang="en-US" sz="2800" dirty="0">
              <a:solidFill>
                <a:schemeClr val="tx1"/>
              </a:solidFill>
            </a:endParaRPr>
          </a:p>
        </p:txBody>
      </p:sp>
      <p:sp>
        <p:nvSpPr>
          <p:cNvPr id="4" name="AutoShape 2" descr="witcher-3-day-and-night">
            <a:extLst>
              <a:ext uri="{FF2B5EF4-FFF2-40B4-BE49-F238E27FC236}">
                <a16:creationId xmlns:a16="http://schemas.microsoft.com/office/drawing/2014/main" id="{B39F7E18-9080-40EA-F0FA-CF25D7E83799}"/>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a:extLst>
              <a:ext uri="{FF2B5EF4-FFF2-40B4-BE49-F238E27FC236}">
                <a16:creationId xmlns:a16="http://schemas.microsoft.com/office/drawing/2014/main" id="{CF60E208-FE79-8512-618F-D3F88F580897}"/>
              </a:ext>
            </a:extLst>
          </p:cNvPr>
          <p:cNvPicPr>
            <a:picLocks noChangeAspect="1"/>
          </p:cNvPicPr>
          <p:nvPr/>
        </p:nvPicPr>
        <p:blipFill>
          <a:blip r:embed="rId5"/>
          <a:stretch>
            <a:fillRect/>
          </a:stretch>
        </p:blipFill>
        <p:spPr>
          <a:xfrm>
            <a:off x="1705428" y="1754661"/>
            <a:ext cx="5428343" cy="2714172"/>
          </a:xfrm>
          <a:prstGeom prst="rect">
            <a:avLst/>
          </a:prstGeom>
        </p:spPr>
      </p:pic>
      <p:sp>
        <p:nvSpPr>
          <p:cNvPr id="8" name="TextBox 7">
            <a:extLst>
              <a:ext uri="{FF2B5EF4-FFF2-40B4-BE49-F238E27FC236}">
                <a16:creationId xmlns:a16="http://schemas.microsoft.com/office/drawing/2014/main" id="{5F2D883C-635A-0113-4549-F7FED211B5FC}"/>
              </a:ext>
            </a:extLst>
          </p:cNvPr>
          <p:cNvSpPr txBox="1"/>
          <p:nvPr/>
        </p:nvSpPr>
        <p:spPr>
          <a:xfrm>
            <a:off x="3246040" y="4543001"/>
            <a:ext cx="2347117" cy="461665"/>
          </a:xfrm>
          <a:prstGeom prst="rect">
            <a:avLst/>
          </a:prstGeom>
          <a:noFill/>
        </p:spPr>
        <p:txBody>
          <a:bodyPr wrap="none" rtlCol="0">
            <a:spAutoFit/>
          </a:bodyPr>
          <a:lstStyle/>
          <a:p>
            <a:r>
              <a:rPr lang="en-US" sz="2400" b="1" dirty="0">
                <a:latin typeface="Bahnschrift SemiLight" panose="020B0502040204020203" pitchFamily="34" charset="0"/>
              </a:rPr>
              <a:t>Day Night Cycle</a:t>
            </a:r>
          </a:p>
        </p:txBody>
      </p:sp>
    </p:spTree>
    <p:extLst>
      <p:ext uri="{BB962C8B-B14F-4D97-AF65-F5344CB8AC3E}">
        <p14:creationId xmlns:p14="http://schemas.microsoft.com/office/powerpoint/2010/main" val="5859239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594154D3-DAD6-489F-9F36-E73A10B67406}">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Facet</Template>
  <TotalTime>466</TotalTime>
  <Words>1220</Words>
  <Application>Microsoft Office PowerPoint</Application>
  <PresentationFormat>On-screen Show (16:9)</PresentationFormat>
  <Paragraphs>173</Paragraphs>
  <Slides>52</Slides>
  <Notes>52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52</vt:i4>
      </vt:variant>
    </vt:vector>
  </HeadingPairs>
  <TitlesOfParts>
    <vt:vector size="57" baseType="lpstr">
      <vt:lpstr>Arial</vt:lpstr>
      <vt:lpstr>Bahnschrift Light</vt:lpstr>
      <vt:lpstr>Bahnschrift SemiBold</vt:lpstr>
      <vt:lpstr>Bahnschrift SemiLight</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TRETEC</dc:creator>
  <cp:lastModifiedBy>Meliodas Sama</cp:lastModifiedBy>
  <cp:revision>5</cp:revision>
  <dcterms:modified xsi:type="dcterms:W3CDTF">2024-02-24T10:40:21Z</dcterms:modified>
</cp:coreProperties>
</file>